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  <p:sldMasterId id="2147483771" r:id="rId2"/>
    <p:sldMasterId id="2147483783" r:id="rId3"/>
    <p:sldMasterId id="2147483798" r:id="rId4"/>
  </p:sldMasterIdLst>
  <p:notesMasterIdLst>
    <p:notesMasterId r:id="rId13"/>
  </p:notesMasterIdLst>
  <p:sldIdLst>
    <p:sldId id="567" r:id="rId5"/>
    <p:sldId id="569" r:id="rId6"/>
    <p:sldId id="562" r:id="rId7"/>
    <p:sldId id="565" r:id="rId8"/>
    <p:sldId id="566" r:id="rId9"/>
    <p:sldId id="570" r:id="rId10"/>
    <p:sldId id="561" r:id="rId11"/>
    <p:sldId id="568" r:id="rId12"/>
  </p:sldIdLst>
  <p:sldSz cx="9144000" cy="5143500" type="screen16x9"/>
  <p:notesSz cx="6797675" cy="9926638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7B7BD3"/>
    <a:srgbClr val="9FFF9F"/>
    <a:srgbClr val="D3E0FD"/>
    <a:srgbClr val="AAC3FC"/>
    <a:srgbClr val="FFFFFF"/>
    <a:srgbClr val="B5DF85"/>
    <a:srgbClr val="1C71B9"/>
    <a:srgbClr val="FFFF99"/>
    <a:srgbClr val="0032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2" autoAdjust="0"/>
    <p:restoredTop sz="94660"/>
  </p:normalViewPr>
  <p:slideViewPr>
    <p:cSldViewPr>
      <p:cViewPr varScale="1">
        <p:scale>
          <a:sx n="111" d="100"/>
          <a:sy n="111" d="100"/>
        </p:scale>
        <p:origin x="629" y="96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2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11D16-FBE0-42D8-A86F-7CBF07DF86D4}" type="datetimeFigureOut">
              <a:rPr lang="ru-RU" smtClean="0"/>
              <a:pPr/>
              <a:t>05.06.2019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2950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6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6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9CE190-FA13-4BB1-8A51-E94327C67C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266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41FD0-3FC2-4286-98D8-1B0B8A223472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76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7713"/>
            <a:ext cx="6630988" cy="372903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BF69DD-58D8-488C-8921-3127009A7A06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0605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7713"/>
            <a:ext cx="6630988" cy="372903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BF69DD-58D8-488C-8921-3127009A7A06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5074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41FD0-3FC2-4286-98D8-1B0B8A223472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236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B7AD-523A-472E-A5DD-771C11A82EC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421E-89FF-4673-B158-76A0CB5967D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223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C245A-F8FB-4EA5-A2B7-33780082C47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421E-89FF-4673-B158-76A0CB5967D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705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80AAB-89B0-46DB-8267-D5C6173972D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421E-89FF-4673-B158-76A0CB5967D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15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B7AD-523A-472E-A5DD-771C11A82EC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421E-89FF-4673-B158-76A0CB5967D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17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4D95C-71E9-40CF-B1C7-F87EFEB7591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421E-89FF-4673-B158-76A0CB5967D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675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94582-57D3-403E-AC60-871E1D23E2C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421E-89FF-4673-B158-76A0CB5967D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246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0AA7A-A6B9-4CB1-B11D-03E9D0657AA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421E-89FF-4673-B158-76A0CB5967D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158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4FF4-55CA-4161-BBF4-0851715D738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421E-89FF-4673-B158-76A0CB5967D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771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68ED-7DD8-428C-ACDB-090E9BC99E3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421E-89FF-4673-B158-76A0CB5967D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510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E63-0095-4379-91F3-7F88DCE2A5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421E-89FF-4673-B158-76A0CB5967D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494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50069-6550-4CB7-BDB7-352012FF380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421E-89FF-4673-B158-76A0CB5967D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624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4D95C-71E9-40CF-B1C7-F87EFEB7591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421E-89FF-4673-B158-76A0CB5967D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767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28FF4-4842-4CE5-9214-A677FCC3705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421E-89FF-4673-B158-76A0CB5967D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617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C245A-F8FB-4EA5-A2B7-33780082C47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421E-89FF-4673-B158-76A0CB5967D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630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80AAB-89B0-46DB-8267-D5C6173972D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421E-89FF-4673-B158-76A0CB5967D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772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867729-F268-49CD-A884-B877B297F4AF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660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F5423-8922-40E9-A11F-8071BAD917D5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800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4794A0-B4CF-48C8-B201-A821C31C7831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212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C166B1-EBB3-4883-91BA-4C735C14D8C5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588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7BD399-3BF2-46F8-A508-21663DEB21D2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292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08335-EB92-42E3-B518-F7FDBC2D9939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356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83F309-A826-4FF8-A327-5D465CDA743A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388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94582-57D3-403E-AC60-871E1D23E2C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421E-89FF-4673-B158-76A0CB5967D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73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C32D-D150-47F4-B7A2-FC00AC7B4AA3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873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5FE1C7-D41C-46E2-90BB-72DBFB0A56DF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500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17FD4F-E5A6-4C1B-BB20-D2C892E2F3A2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686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3AD273-6AB3-4AAD-86B7-6DB4E7030175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641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783475" y="228698"/>
            <a:ext cx="7577050" cy="49059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1632" b="0" i="0" u="none" strike="noStrike" cap="none">
                <a:solidFill>
                  <a:srgbClr val="231F20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indent="0">
              <a:spcBef>
                <a:spcPts val="0"/>
              </a:spcBef>
              <a:buSzPts val="1400"/>
              <a:buNone/>
              <a:defRPr sz="1224"/>
            </a:lvl2pPr>
            <a:lvl3pPr lvl="2" indent="0">
              <a:spcBef>
                <a:spcPts val="0"/>
              </a:spcBef>
              <a:buSzPts val="1400"/>
              <a:buNone/>
              <a:defRPr sz="1224"/>
            </a:lvl3pPr>
            <a:lvl4pPr lvl="3" indent="0">
              <a:spcBef>
                <a:spcPts val="0"/>
              </a:spcBef>
              <a:buSzPts val="1400"/>
              <a:buNone/>
              <a:defRPr sz="1224"/>
            </a:lvl4pPr>
            <a:lvl5pPr lvl="4" indent="0">
              <a:spcBef>
                <a:spcPts val="0"/>
              </a:spcBef>
              <a:buSzPts val="1400"/>
              <a:buNone/>
              <a:defRPr sz="1224"/>
            </a:lvl5pPr>
            <a:lvl6pPr lvl="5" indent="0">
              <a:spcBef>
                <a:spcPts val="0"/>
              </a:spcBef>
              <a:buSzPts val="1400"/>
              <a:buNone/>
              <a:defRPr sz="1224"/>
            </a:lvl6pPr>
            <a:lvl7pPr lvl="6" indent="0">
              <a:spcBef>
                <a:spcPts val="0"/>
              </a:spcBef>
              <a:buSzPts val="1400"/>
              <a:buNone/>
              <a:defRPr sz="1224"/>
            </a:lvl7pPr>
            <a:lvl8pPr lvl="7" indent="0">
              <a:spcBef>
                <a:spcPts val="0"/>
              </a:spcBef>
              <a:buSzPts val="1400"/>
              <a:buNone/>
              <a:defRPr sz="1224"/>
            </a:lvl8pPr>
            <a:lvl9pPr lvl="8" indent="0">
              <a:spcBef>
                <a:spcPts val="0"/>
              </a:spcBef>
              <a:buSzPts val="1400"/>
              <a:buNone/>
              <a:defRPr sz="1224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998662" y="798940"/>
            <a:ext cx="7146676" cy="144458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1088" b="0" i="1" u="none" strike="noStrike" cap="none">
                <a:solidFill>
                  <a:srgbClr val="1C71B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310942" marR="0" lvl="1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latin typeface="Calibri"/>
                <a:ea typeface="Calibri"/>
                <a:cs typeface="Calibri"/>
                <a:sym typeface="Calibri"/>
              </a:defRPr>
            </a:lvl2pPr>
            <a:lvl3pPr marL="621883" marR="0" lvl="2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latin typeface="Calibri"/>
                <a:ea typeface="Calibri"/>
                <a:cs typeface="Calibri"/>
                <a:sym typeface="Calibri"/>
              </a:defRPr>
            </a:lvl3pPr>
            <a:lvl4pPr marL="932825" marR="0" lvl="3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latin typeface="Calibri"/>
                <a:ea typeface="Calibri"/>
                <a:cs typeface="Calibri"/>
                <a:sym typeface="Calibri"/>
              </a:defRPr>
            </a:lvl4pPr>
            <a:lvl5pPr marL="1243767" marR="0" lvl="4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latin typeface="Calibri"/>
                <a:ea typeface="Calibri"/>
                <a:cs typeface="Calibri"/>
                <a:sym typeface="Calibri"/>
              </a:defRPr>
            </a:lvl5pPr>
            <a:lvl6pPr marL="1554709" marR="0" lvl="5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latin typeface="Calibri"/>
                <a:ea typeface="Calibri"/>
                <a:cs typeface="Calibri"/>
                <a:sym typeface="Calibri"/>
              </a:defRPr>
            </a:lvl6pPr>
            <a:lvl7pPr marL="1865650" marR="0" lvl="6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latin typeface="Calibri"/>
                <a:ea typeface="Calibri"/>
                <a:cs typeface="Calibri"/>
                <a:sym typeface="Calibri"/>
              </a:defRPr>
            </a:lvl7pPr>
            <a:lvl8pPr marL="2176592" marR="0" lvl="7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latin typeface="Calibri"/>
                <a:ea typeface="Calibri"/>
                <a:cs typeface="Calibri"/>
                <a:sym typeface="Calibri"/>
              </a:defRPr>
            </a:lvl8pPr>
            <a:lvl9pPr marL="2487534" marR="0" lvl="8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3108960" y="4783454"/>
            <a:ext cx="2926080" cy="25717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buSzPts val="1400"/>
              <a:buNone/>
              <a:defRPr sz="12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10942" marR="0" lvl="1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21883" marR="0" lvl="2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932825" marR="0" lvl="3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243767" marR="0" lvl="4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554709" marR="0" lvl="5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65650" marR="0" lvl="6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176592" marR="0" lvl="7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487534" marR="0" lvl="8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457200" y="4783454"/>
            <a:ext cx="2103120" cy="25717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12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10942" marR="0" lvl="1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21883" marR="0" lvl="2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932825" marR="0" lvl="3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243767" marR="0" lvl="4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554709" marR="0" lvl="5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65650" marR="0" lvl="6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176592" marR="0" lvl="7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487534" marR="0" lvl="8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83680" y="4783454"/>
            <a:ext cx="2103120" cy="25717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>
              <a:spcBef>
                <a:spcPts val="0"/>
              </a:spcBef>
            </a:pPr>
            <a:fld id="{00000000-1234-1234-1234-123412341234}" type="slidenum">
              <a:rPr lang="ru-RU" sz="1224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>
                <a:spcBef>
                  <a:spcPts val="0"/>
                </a:spcBef>
              </a:pPr>
              <a:t>‹#›</a:t>
            </a:fld>
            <a:endParaRPr lang="ru-RU" sz="1224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6868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95063" y="237336"/>
            <a:ext cx="7553880" cy="251183"/>
          </a:xfrm>
        </p:spPr>
        <p:txBody>
          <a:bodyPr lIns="0" tIns="0" rIns="0" bIns="0"/>
          <a:lstStyle>
            <a:lvl1pPr>
              <a:defRPr sz="1575" b="0" i="0">
                <a:solidFill>
                  <a:srgbClr val="231F2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883262" y="1080234"/>
            <a:ext cx="2577587" cy="1269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25" b="0" i="0">
                <a:solidFill>
                  <a:srgbClr val="231F2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371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ransition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3946687"/>
            <a:ext cx="8243888" cy="609429"/>
          </a:xfrm>
        </p:spPr>
        <p:txBody>
          <a:bodyPr lIns="0" tIns="0" rIns="0" bIns="0" anchor="ctr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en-US" sz="2700" kern="1200" dirty="0">
                <a:solidFill>
                  <a:srgbClr val="F2F2F2"/>
                </a:solidFill>
                <a:latin typeface="+mn-lt"/>
                <a:ea typeface="+mn-ea"/>
                <a:cs typeface="Calibri"/>
              </a:defRPr>
            </a:lvl1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</a:pPr>
            <a:r>
              <a:rPr lang="en-US" dirty="0"/>
              <a:t>Heading</a:t>
            </a:r>
          </a:p>
        </p:txBody>
      </p:sp>
    </p:spTree>
    <p:extLst>
      <p:ext uri="{BB962C8B-B14F-4D97-AF65-F5344CB8AC3E}">
        <p14:creationId xmlns:p14="http://schemas.microsoft.com/office/powerpoint/2010/main" val="520307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extLst mod="1">
    <p:ext uri="{DCECCB84-F9BA-43D5-87BE-67443E8EF086}">
      <p15:sldGuideLst xmlns:p15="http://schemas.microsoft.com/office/powerpoint/2012/main">
        <p15:guide id="1" pos="5465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867729-F268-49CD-A884-B877B297F4AF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866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F5423-8922-40E9-A11F-8071BAD917D5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78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4794A0-B4CF-48C8-B201-A821C31C7831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017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0AA7A-A6B9-4CB1-B11D-03E9D0657AA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421E-89FF-4673-B158-76A0CB5967D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246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C166B1-EBB3-4883-91BA-4C735C14D8C5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835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7BD399-3BF2-46F8-A508-21663DEB21D2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313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08335-EB92-42E3-B518-F7FDBC2D9939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527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83F309-A826-4FF8-A327-5D465CDA743A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593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C32D-D150-47F4-B7A2-FC00AC7B4AA3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687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5FE1C7-D41C-46E2-90BB-72DBFB0A56DF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992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17FD4F-E5A6-4C1B-BB20-D2C892E2F3A2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753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3AD273-6AB3-4AAD-86B7-6DB4E7030175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83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783475" y="228698"/>
            <a:ext cx="7577050" cy="49059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1632" b="0" i="0" u="none" strike="noStrike" cap="none">
                <a:solidFill>
                  <a:srgbClr val="231F20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indent="0">
              <a:spcBef>
                <a:spcPts val="0"/>
              </a:spcBef>
              <a:buSzPts val="1400"/>
              <a:buNone/>
              <a:defRPr sz="1224"/>
            </a:lvl2pPr>
            <a:lvl3pPr lvl="2" indent="0">
              <a:spcBef>
                <a:spcPts val="0"/>
              </a:spcBef>
              <a:buSzPts val="1400"/>
              <a:buNone/>
              <a:defRPr sz="1224"/>
            </a:lvl3pPr>
            <a:lvl4pPr lvl="3" indent="0">
              <a:spcBef>
                <a:spcPts val="0"/>
              </a:spcBef>
              <a:buSzPts val="1400"/>
              <a:buNone/>
              <a:defRPr sz="1224"/>
            </a:lvl4pPr>
            <a:lvl5pPr lvl="4" indent="0">
              <a:spcBef>
                <a:spcPts val="0"/>
              </a:spcBef>
              <a:buSzPts val="1400"/>
              <a:buNone/>
              <a:defRPr sz="1224"/>
            </a:lvl5pPr>
            <a:lvl6pPr lvl="5" indent="0">
              <a:spcBef>
                <a:spcPts val="0"/>
              </a:spcBef>
              <a:buSzPts val="1400"/>
              <a:buNone/>
              <a:defRPr sz="1224"/>
            </a:lvl6pPr>
            <a:lvl7pPr lvl="6" indent="0">
              <a:spcBef>
                <a:spcPts val="0"/>
              </a:spcBef>
              <a:buSzPts val="1400"/>
              <a:buNone/>
              <a:defRPr sz="1224"/>
            </a:lvl7pPr>
            <a:lvl8pPr lvl="7" indent="0">
              <a:spcBef>
                <a:spcPts val="0"/>
              </a:spcBef>
              <a:buSzPts val="1400"/>
              <a:buNone/>
              <a:defRPr sz="1224"/>
            </a:lvl8pPr>
            <a:lvl9pPr lvl="8" indent="0">
              <a:spcBef>
                <a:spcPts val="0"/>
              </a:spcBef>
              <a:buSzPts val="1400"/>
              <a:buNone/>
              <a:defRPr sz="1224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998662" y="798940"/>
            <a:ext cx="7146676" cy="144458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1088" b="0" i="1" u="none" strike="noStrike" cap="none">
                <a:solidFill>
                  <a:srgbClr val="1C71B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310942" marR="0" lvl="1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latin typeface="Calibri"/>
                <a:ea typeface="Calibri"/>
                <a:cs typeface="Calibri"/>
                <a:sym typeface="Calibri"/>
              </a:defRPr>
            </a:lvl2pPr>
            <a:lvl3pPr marL="621883" marR="0" lvl="2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latin typeface="Calibri"/>
                <a:ea typeface="Calibri"/>
                <a:cs typeface="Calibri"/>
                <a:sym typeface="Calibri"/>
              </a:defRPr>
            </a:lvl3pPr>
            <a:lvl4pPr marL="932825" marR="0" lvl="3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latin typeface="Calibri"/>
                <a:ea typeface="Calibri"/>
                <a:cs typeface="Calibri"/>
                <a:sym typeface="Calibri"/>
              </a:defRPr>
            </a:lvl4pPr>
            <a:lvl5pPr marL="1243767" marR="0" lvl="4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latin typeface="Calibri"/>
                <a:ea typeface="Calibri"/>
                <a:cs typeface="Calibri"/>
                <a:sym typeface="Calibri"/>
              </a:defRPr>
            </a:lvl5pPr>
            <a:lvl6pPr marL="1554709" marR="0" lvl="5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latin typeface="Calibri"/>
                <a:ea typeface="Calibri"/>
                <a:cs typeface="Calibri"/>
                <a:sym typeface="Calibri"/>
              </a:defRPr>
            </a:lvl6pPr>
            <a:lvl7pPr marL="1865650" marR="0" lvl="6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latin typeface="Calibri"/>
                <a:ea typeface="Calibri"/>
                <a:cs typeface="Calibri"/>
                <a:sym typeface="Calibri"/>
              </a:defRPr>
            </a:lvl7pPr>
            <a:lvl8pPr marL="2176592" marR="0" lvl="7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latin typeface="Calibri"/>
                <a:ea typeface="Calibri"/>
                <a:cs typeface="Calibri"/>
                <a:sym typeface="Calibri"/>
              </a:defRPr>
            </a:lvl8pPr>
            <a:lvl9pPr marL="2487534" marR="0" lvl="8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3108960" y="4783454"/>
            <a:ext cx="2926080" cy="25717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buSzPts val="1400"/>
              <a:buNone/>
              <a:defRPr sz="12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10942" marR="0" lvl="1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21883" marR="0" lvl="2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932825" marR="0" lvl="3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243767" marR="0" lvl="4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554709" marR="0" lvl="5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65650" marR="0" lvl="6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176592" marR="0" lvl="7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487534" marR="0" lvl="8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457200" y="4783454"/>
            <a:ext cx="2103120" cy="25717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12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10942" marR="0" lvl="1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21883" marR="0" lvl="2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932825" marR="0" lvl="3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243767" marR="0" lvl="4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554709" marR="0" lvl="5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65650" marR="0" lvl="6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176592" marR="0" lvl="7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487534" marR="0" lvl="8" indent="0" algn="l" rtl="0">
              <a:spcBef>
                <a:spcPts val="0"/>
              </a:spcBef>
              <a:buSzPts val="1400"/>
              <a:buNone/>
              <a:defRPr sz="12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83680" y="4783454"/>
            <a:ext cx="2103120" cy="25717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>
              <a:spcBef>
                <a:spcPts val="0"/>
              </a:spcBef>
            </a:pPr>
            <a:fld id="{00000000-1234-1234-1234-123412341234}" type="slidenum">
              <a:rPr lang="ru-RU" sz="1224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>
                <a:spcBef>
                  <a:spcPts val="0"/>
                </a:spcBef>
              </a:pPr>
              <a:t>‹#›</a:t>
            </a:fld>
            <a:endParaRPr lang="ru-RU" sz="1224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61230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95063" y="237336"/>
            <a:ext cx="7553880" cy="251183"/>
          </a:xfrm>
        </p:spPr>
        <p:txBody>
          <a:bodyPr lIns="0" tIns="0" rIns="0" bIns="0"/>
          <a:lstStyle>
            <a:lvl1pPr>
              <a:defRPr sz="1575" b="0" i="0">
                <a:solidFill>
                  <a:srgbClr val="231F2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883262" y="1080234"/>
            <a:ext cx="2577587" cy="1269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25" b="0" i="0">
                <a:solidFill>
                  <a:srgbClr val="231F2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101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4FF4-55CA-4161-BBF4-0851715D738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421E-89FF-4673-B158-76A0CB5967D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210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68ED-7DD8-428C-ACDB-090E9BC99E3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421E-89FF-4673-B158-76A0CB5967D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918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E63-0095-4379-91F3-7F88DCE2A5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421E-89FF-4673-B158-76A0CB5967D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327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50069-6550-4CB7-BDB7-352012FF380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421E-89FF-4673-B158-76A0CB5967D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752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28FF4-4842-4CE5-9214-A677FCC3705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05.06.2019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421E-89FF-4673-B158-76A0CB5967D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284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44868340-5D6E-46D0-912F-9E73FBFF99E1}" type="datetime1">
              <a:rPr lang="ru-RU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05.06.2019</a:t>
            </a:fld>
            <a:endParaRPr lang="ru-RU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2BB421E-89FF-4673-B158-76A0CB5967DE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13556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44868340-5D6E-46D0-912F-9E73FBFF99E1}" type="datetime1">
              <a:rPr lang="ru-RU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05.06.2019</a:t>
            </a:fld>
            <a:endParaRPr lang="ru-RU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2BB421E-89FF-4673-B158-76A0CB5967DE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43936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E31957A-E5D2-4240-8ADF-CC73503DA980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605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E31957A-E5D2-4240-8ADF-CC73503DA980}" type="slidenum">
              <a:rPr lang="es-ES">
                <a:solidFill>
                  <a:srgbClr val="000000"/>
                </a:solidFill>
              </a:rPr>
              <a:pPr/>
              <a:t>‹#›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861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3" y="3445889"/>
            <a:ext cx="8316417" cy="10700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33CC"/>
                </a:solidFill>
                <a:latin typeface="+mn-lt"/>
              </a:rPr>
              <a:t>Министр строительства, </a:t>
            </a:r>
            <a:r>
              <a:rPr lang="ru-RU" sz="2000" dirty="0" smtClean="0">
                <a:solidFill>
                  <a:srgbClr val="0033CC"/>
                </a:solidFill>
                <a:latin typeface="+mn-lt"/>
              </a:rPr>
              <a:t>архитектуры </a:t>
            </a:r>
          </a:p>
          <a:p>
            <a:pPr algn="ctr"/>
            <a:r>
              <a:rPr lang="ru-RU" sz="2000" dirty="0" smtClean="0">
                <a:solidFill>
                  <a:srgbClr val="0033CC"/>
                </a:solidFill>
                <a:latin typeface="+mn-lt"/>
              </a:rPr>
              <a:t>и жилищно-коммунального хозяйства Республики Татарстан</a:t>
            </a:r>
          </a:p>
          <a:p>
            <a:pPr algn="ctr"/>
            <a:r>
              <a:rPr lang="ru-RU" sz="2000" dirty="0" err="1" smtClean="0">
                <a:solidFill>
                  <a:srgbClr val="0033CC"/>
                </a:solidFill>
                <a:latin typeface="+mn-lt"/>
              </a:rPr>
              <a:t>И.Э</a:t>
            </a:r>
            <a:r>
              <a:rPr lang="ru-RU" sz="2000" dirty="0" smtClean="0">
                <a:solidFill>
                  <a:srgbClr val="0033CC"/>
                </a:solidFill>
                <a:latin typeface="+mn-lt"/>
              </a:rPr>
              <a:t>. Файзуллин</a:t>
            </a:r>
            <a:endParaRPr lang="ru-RU" sz="2000" dirty="0">
              <a:solidFill>
                <a:srgbClr val="0033CC"/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3" y="1639128"/>
            <a:ext cx="8316417" cy="1292625"/>
          </a:xfrm>
          <a:prstGeom prst="rect">
            <a:avLst/>
          </a:prstGeom>
        </p:spPr>
        <p:txBody>
          <a:bodyPr wrap="square" lIns="91404" tIns="45702" rIns="91404" bIns="45702">
            <a:spAutoFit/>
          </a:bodyPr>
          <a:lstStyle/>
          <a:p>
            <a:pPr algn="ctr" defTabSz="685749"/>
            <a:r>
              <a:rPr lang="ru-RU" altLang="ko-KR" sz="2600" b="1">
                <a:solidFill>
                  <a:srgbClr val="0033CC"/>
                </a:solidFill>
                <a:latin typeface="+mn-lt"/>
                <a:cs typeface="Arial" panose="020B0604020202020204" pitchFamily="34" charset="0"/>
              </a:rPr>
              <a:t>О первых итогах перехода к новой системе обращения с отходами производства и потребления в Республике Татарстан</a:t>
            </a:r>
            <a:endParaRPr lang="ru-RU" altLang="ko-KR" sz="2600" b="1" dirty="0">
              <a:solidFill>
                <a:srgbClr val="0033CC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926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3147814"/>
            <a:ext cx="3932981" cy="1728192"/>
          </a:xfrm>
        </p:spPr>
        <p:txBody>
          <a:bodyPr>
            <a:noAutofit/>
          </a:bodyPr>
          <a:lstStyle/>
          <a:p>
            <a:pPr marL="0" indent="0" algn="ctr">
              <a:lnSpc>
                <a:spcPct val="85000"/>
              </a:lnSpc>
              <a:spcBef>
                <a:spcPts val="0"/>
              </a:spcBef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Остаточный ресурс полигонов ТКО</a:t>
            </a: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85000"/>
              </a:lnSpc>
              <a:spcBef>
                <a:spcPts val="0"/>
              </a:spcBef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(от введенных мощностей):</a:t>
            </a:r>
          </a:p>
          <a:p>
            <a:pPr marL="0" indent="0" algn="ctr">
              <a:lnSpc>
                <a:spcPct val="85000"/>
              </a:lnSpc>
              <a:spcBef>
                <a:spcPts val="0"/>
              </a:spcBef>
              <a:buNone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5000"/>
              </a:lnSpc>
              <a:spcBef>
                <a:spcPts val="0"/>
              </a:spcBef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622"/>
          <a:stretch/>
        </p:blipFill>
        <p:spPr>
          <a:xfrm>
            <a:off x="4731550" y="1005259"/>
            <a:ext cx="4163549" cy="36823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2" name="Прямоугольник 1"/>
          <p:cNvSpPr/>
          <p:nvPr/>
        </p:nvSpPr>
        <p:spPr>
          <a:xfrm>
            <a:off x="872133" y="1203598"/>
            <a:ext cx="3744416" cy="641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Ежегодно в РТ образуется </a:t>
            </a:r>
            <a:r>
              <a:rPr lang="ru-RU" sz="21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ТКО:</a:t>
            </a:r>
            <a:endParaRPr lang="ru-RU" sz="21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72133" y="2067694"/>
            <a:ext cx="3744416" cy="81724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1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млн. 613 </a:t>
            </a:r>
            <a:r>
              <a:rPr lang="ru-RU" sz="2100" b="1" dirty="0" err="1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тыс.тонн</a:t>
            </a:r>
            <a:endParaRPr lang="ru-RU" sz="2100" dirty="0" smtClean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1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12 млн.</a:t>
            </a:r>
            <a:r>
              <a:rPr lang="ru-RU" sz="21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443 </a:t>
            </a:r>
            <a:r>
              <a:rPr lang="ru-RU" sz="2100" b="1" dirty="0" err="1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тыс.куб.м</a:t>
            </a:r>
            <a:endParaRPr lang="ru-RU" sz="21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02526" y="4227934"/>
            <a:ext cx="3669474" cy="459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1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 млн. 18 </a:t>
            </a:r>
            <a:r>
              <a:rPr lang="ru-RU" sz="2100" b="1" dirty="0" err="1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тыс.тонн</a:t>
            </a:r>
            <a:endParaRPr lang="ru-RU" sz="2100" dirty="0" smtClean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576" y="51470"/>
            <a:ext cx="8388424" cy="387798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100" b="1" i="0" u="none" strike="noStrike" cap="none" spc="-38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ru-RU" sz="2400" dirty="0"/>
              <a:t>Ежегодное образование ТКО</a:t>
            </a:r>
          </a:p>
        </p:txBody>
      </p:sp>
      <p:sp>
        <p:nvSpPr>
          <p:cNvPr id="15" name="Номер слайда 1"/>
          <p:cNvSpPr txBox="1">
            <a:spLocks/>
          </p:cNvSpPr>
          <p:nvPr/>
        </p:nvSpPr>
        <p:spPr>
          <a:xfrm>
            <a:off x="8697192" y="50196"/>
            <a:ext cx="393368" cy="273844"/>
          </a:xfrm>
          <a:prstGeom prst="rect">
            <a:avLst/>
          </a:prstGeom>
          <a:noFill/>
        </p:spPr>
        <p:txBody>
          <a:bodyPr vert="horz" lIns="68580" tIns="34290" rIns="68580" bIns="3429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AB389CC-159F-4288-B142-5CCB7C7F2621}" type="slidenum">
              <a:rPr lang="ru-RU" sz="1350" b="1">
                <a:solidFill>
                  <a:srgbClr val="000000"/>
                </a:solidFill>
              </a:rPr>
              <a:pPr/>
              <a:t>2</a:t>
            </a:fld>
            <a:endParaRPr lang="ru-RU" sz="135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141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69464" y="45297"/>
            <a:ext cx="8374536" cy="683264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s-ES"/>
            </a:defPPr>
            <a:lvl1pPr marR="0"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 spc="-38">
                <a:solidFill>
                  <a:srgbClr val="0033CC"/>
                </a:solidFill>
                <a:latin typeface="Arial"/>
                <a:ea typeface="Arial"/>
                <a:cs typeface="Arial"/>
              </a:defRPr>
            </a:lvl1pPr>
            <a:lvl2pPr marR="0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2pPr>
            <a:lvl3pPr marR="0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3pPr>
            <a:lvl4pPr marR="0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4pPr>
            <a:lvl5pPr marR="0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5pPr>
            <a:lvl6pPr marR="0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6pPr>
            <a:lvl7pPr marR="0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7pPr>
            <a:lvl8pPr marR="0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8pPr>
            <a:lvl9pPr marR="0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lang="ru-RU" dirty="0"/>
              <a:t>Территориальная схема обращения с отходами Республики Татарстан</a:t>
            </a:r>
          </a:p>
        </p:txBody>
      </p:sp>
      <p:sp>
        <p:nvSpPr>
          <p:cNvPr id="114" name="Прямоугольник 113"/>
          <p:cNvSpPr/>
          <p:nvPr/>
        </p:nvSpPr>
        <p:spPr>
          <a:xfrm>
            <a:off x="6876256" y="1491630"/>
            <a:ext cx="2290033" cy="855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550" b="1" kern="0" spc="-1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Стоимость услуги</a:t>
            </a:r>
            <a:endParaRPr lang="en-US" sz="1550" b="1" kern="0" spc="-100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550" b="1" kern="0" spc="-1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 обращению с ТКО</a:t>
            </a:r>
            <a:endParaRPr lang="en-US" sz="1550" b="1" kern="0" spc="-100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550" kern="0" spc="-1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 учетом утвержденных</a:t>
            </a:r>
            <a:endParaRPr lang="en-US" sz="1550" kern="0" spc="-100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550" kern="0" spc="-1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нормативов: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7119641" y="2370438"/>
            <a:ext cx="1805887" cy="1137416"/>
            <a:chOff x="7209225" y="2445471"/>
            <a:chExt cx="1805887" cy="1137416"/>
          </a:xfrm>
        </p:grpSpPr>
        <p:sp>
          <p:nvSpPr>
            <p:cNvPr id="126" name="Скругленный прямоугольник 125"/>
            <p:cNvSpPr/>
            <p:nvPr/>
          </p:nvSpPr>
          <p:spPr>
            <a:xfrm>
              <a:off x="7212909" y="2445471"/>
              <a:ext cx="1802203" cy="1137416"/>
            </a:xfrm>
            <a:prstGeom prst="roundRect">
              <a:avLst/>
            </a:prstGeom>
            <a:gradFill rotWithShape="1">
              <a:gsLst>
                <a:gs pos="0">
                  <a:srgbClr val="FFCDA7"/>
                </a:gs>
                <a:gs pos="62000">
                  <a:srgbClr val="F79646">
                    <a:tint val="30000"/>
                    <a:satMod val="180000"/>
                  </a:srgbClr>
                </a:gs>
                <a:gs pos="100000">
                  <a:srgbClr val="F79646">
                    <a:tint val="22000"/>
                    <a:satMod val="18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F79646">
                  <a:shade val="80000"/>
                </a:srgbClr>
              </a:solidFill>
              <a:prstDash val="solid"/>
            </a:ln>
            <a:effectLst>
              <a:outerShdw blurRad="50800" dist="38100" dir="5400000" rotWithShape="0">
                <a:srgbClr val="000000">
                  <a:alpha val="43137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7218246" y="2531416"/>
              <a:ext cx="1796865" cy="4431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0" cap="none" spc="-100" normalizeH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Многоквартирные дома</a:t>
              </a: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7209225" y="3021591"/>
              <a:ext cx="1805887" cy="2215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281302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71</a:t>
              </a:r>
              <a:r>
                <a:rPr kumimoji="0" lang="ru-RU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281302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,95 руб.</a:t>
              </a:r>
            </a:p>
          </p:txBody>
        </p:sp>
        <p:sp>
          <p:nvSpPr>
            <p:cNvPr id="129" name="Прямоугольник 128"/>
            <p:cNvSpPr/>
            <p:nvPr/>
          </p:nvSpPr>
          <p:spPr>
            <a:xfrm>
              <a:off x="7220738" y="3241308"/>
              <a:ext cx="179437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с чел. в месяц</a:t>
              </a:r>
              <a:endPara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7119641" y="3693686"/>
            <a:ext cx="1805887" cy="1122042"/>
            <a:chOff x="7209225" y="3621678"/>
            <a:chExt cx="1805887" cy="1122042"/>
          </a:xfrm>
        </p:grpSpPr>
        <p:sp>
          <p:nvSpPr>
            <p:cNvPr id="131" name="Скругленный прямоугольник 130"/>
            <p:cNvSpPr/>
            <p:nvPr/>
          </p:nvSpPr>
          <p:spPr>
            <a:xfrm>
              <a:off x="7209225" y="3621678"/>
              <a:ext cx="1805887" cy="1107132"/>
            </a:xfrm>
            <a:prstGeom prst="roundRect">
              <a:avLst/>
            </a:prstGeom>
            <a:gradFill rotWithShape="1">
              <a:gsLst>
                <a:gs pos="0">
                  <a:srgbClr val="CEE9A1"/>
                </a:gs>
                <a:gs pos="62000">
                  <a:srgbClr val="9BBB59">
                    <a:tint val="30000"/>
                    <a:satMod val="180000"/>
                  </a:srgbClr>
                </a:gs>
                <a:gs pos="100000">
                  <a:srgbClr val="9BBB59">
                    <a:tint val="22000"/>
                    <a:satMod val="18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9BBB59">
                  <a:shade val="80000"/>
                </a:srgbClr>
              </a:solidFill>
              <a:prstDash val="solid"/>
            </a:ln>
            <a:effectLst>
              <a:outerShdw blurRad="50800" dist="38100" dir="5400000" rotWithShape="0">
                <a:srgbClr val="000000">
                  <a:alpha val="43137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7212909" y="3712728"/>
              <a:ext cx="1802203" cy="4431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s-ES"/>
              </a:defPPr>
              <a:lvl1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600" b="1" i="0" u="none" strike="noStrike" kern="0" cap="none" spc="-100" normalizeH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defRPr>
              </a:lvl1pPr>
            </a:lstStyle>
            <a:p>
              <a:r>
                <a:rPr lang="ru-RU" dirty="0"/>
                <a:t>Индивидуальные жилые дома</a:t>
              </a: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7209225" y="4208478"/>
              <a:ext cx="1805887" cy="2215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A07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r>
                <a:rPr kumimoji="0" lang="ru-RU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A07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8,05 руб.</a:t>
              </a:r>
            </a:p>
          </p:txBody>
        </p:sp>
        <p:sp>
          <p:nvSpPr>
            <p:cNvPr id="135" name="Прямоугольник 134"/>
            <p:cNvSpPr/>
            <p:nvPr/>
          </p:nvSpPr>
          <p:spPr>
            <a:xfrm>
              <a:off x="7209225" y="4405166"/>
              <a:ext cx="1805887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с чел. в месяц</a:t>
              </a:r>
              <a:endPara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8" name="Прямая соединительная линия 7"/>
          <p:cNvCxnSpPr/>
          <p:nvPr/>
        </p:nvCxnSpPr>
        <p:spPr>
          <a:xfrm>
            <a:off x="6948264" y="1491630"/>
            <a:ext cx="0" cy="346587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Номер слайда 1"/>
          <p:cNvSpPr txBox="1">
            <a:spLocks/>
          </p:cNvSpPr>
          <p:nvPr/>
        </p:nvSpPr>
        <p:spPr>
          <a:xfrm>
            <a:off x="8697192" y="50196"/>
            <a:ext cx="393368" cy="273844"/>
          </a:xfrm>
          <a:prstGeom prst="rect">
            <a:avLst/>
          </a:prstGeom>
          <a:noFill/>
        </p:spPr>
        <p:txBody>
          <a:bodyPr vert="horz" lIns="68580" tIns="34290" rIns="68580" bIns="3429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AB389CC-159F-4288-B142-5CCB7C7F2621}" type="slidenum">
              <a:rPr lang="ru-RU" sz="1350" b="1">
                <a:solidFill>
                  <a:srgbClr val="000000"/>
                </a:solidFill>
              </a:rPr>
              <a:pPr/>
              <a:t>3</a:t>
            </a:fld>
            <a:endParaRPr lang="ru-RU" sz="1350" b="1" dirty="0">
              <a:solidFill>
                <a:srgbClr val="000000"/>
              </a:solidFill>
            </a:endParaRPr>
          </a:p>
        </p:txBody>
      </p:sp>
      <p:pic>
        <p:nvPicPr>
          <p:cNvPr id="122" name="Рисунок 12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2722" y="1059582"/>
            <a:ext cx="6173253" cy="3685655"/>
          </a:xfrm>
          <a:prstGeom prst="rect">
            <a:avLst/>
          </a:prstGeom>
        </p:spPr>
      </p:pic>
      <p:sp>
        <p:nvSpPr>
          <p:cNvPr id="123" name="TextBox 122"/>
          <p:cNvSpPr txBox="1"/>
          <p:nvPr/>
        </p:nvSpPr>
        <p:spPr>
          <a:xfrm>
            <a:off x="755576" y="4262952"/>
            <a:ext cx="4988865" cy="5355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b="1" kern="0" spc="-50" dirty="0">
                <a:solidFill>
                  <a:srgbClr val="4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Западная зона - 22 МО</a:t>
            </a:r>
          </a:p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b="1" kern="0" spc="-50" dirty="0">
                <a:solidFill>
                  <a:srgbClr val="4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Региональный оператор - ООО «УК «</a:t>
            </a:r>
            <a:r>
              <a:rPr lang="ru-RU" b="1" kern="0" spc="-50" dirty="0" err="1">
                <a:solidFill>
                  <a:srgbClr val="4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ПЖКХ</a:t>
            </a:r>
            <a:r>
              <a:rPr lang="ru-RU" b="1" kern="0" spc="-50" dirty="0">
                <a:solidFill>
                  <a:srgbClr val="4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3775176" y="843558"/>
            <a:ext cx="4650632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b="1" kern="0" spc="-50" dirty="0">
                <a:solidFill>
                  <a:srgbClr val="9BBB59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Восточная зона - 23 МО</a:t>
            </a:r>
          </a:p>
          <a:p>
            <a:pPr algn="ctr" fontAlgn="auto">
              <a:lnSpc>
                <a:spcPct val="7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b="1" kern="0" spc="-50" dirty="0">
                <a:solidFill>
                  <a:srgbClr val="9BBB59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Региональный оператор - ООО «</a:t>
            </a:r>
            <a:r>
              <a:rPr lang="ru-RU" b="1" kern="0" spc="-50" dirty="0" err="1">
                <a:solidFill>
                  <a:srgbClr val="9BBB59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Гринта</a:t>
            </a:r>
            <a:r>
              <a:rPr lang="ru-RU" b="1" kern="0" spc="-50" dirty="0" smtClean="0">
                <a:solidFill>
                  <a:srgbClr val="9BBB59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b="1" kern="0" spc="-50" dirty="0">
              <a:solidFill>
                <a:srgbClr val="9BBB59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867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0550" y="51470"/>
            <a:ext cx="8393449" cy="683264"/>
          </a:xfrm>
        </p:spPr>
        <p:txBody>
          <a:bodyPr wrap="square">
            <a:spAutoFit/>
          </a:bodyPr>
          <a:lstStyle/>
          <a:p>
            <a:pPr algn="ctr" fontAlgn="base">
              <a:lnSpc>
                <a:spcPct val="80000"/>
              </a:lnSpc>
              <a:spcBef>
                <a:spcPts val="0"/>
              </a:spcBef>
            </a:pPr>
            <a:r>
              <a:rPr lang="ru-RU" sz="2400" b="1" spc="-38" dirty="0">
                <a:solidFill>
                  <a:srgbClr val="0033CC"/>
                </a:solidFill>
                <a:latin typeface="Arial"/>
                <a:ea typeface="Arial"/>
                <a:cs typeface="Arial"/>
              </a:rPr>
              <a:t>Единые тарифы региональных операторов</a:t>
            </a:r>
            <a:br>
              <a:rPr lang="ru-RU" sz="2400" b="1" spc="-38" dirty="0">
                <a:solidFill>
                  <a:srgbClr val="0033CC"/>
                </a:solidFill>
                <a:latin typeface="Arial"/>
                <a:ea typeface="Arial"/>
                <a:cs typeface="Arial"/>
              </a:rPr>
            </a:br>
            <a:r>
              <a:rPr lang="ru-RU" sz="2400" b="1" spc="-38" dirty="0">
                <a:solidFill>
                  <a:srgbClr val="0033CC"/>
                </a:solidFill>
                <a:latin typeface="Arial"/>
                <a:ea typeface="Arial"/>
                <a:cs typeface="Arial"/>
              </a:rPr>
              <a:t>на 2019 год</a:t>
            </a:r>
          </a:p>
        </p:txBody>
      </p:sp>
      <p:sp>
        <p:nvSpPr>
          <p:cNvPr id="10" name="Номер слайда 1"/>
          <p:cNvSpPr txBox="1">
            <a:spLocks/>
          </p:cNvSpPr>
          <p:nvPr/>
        </p:nvSpPr>
        <p:spPr>
          <a:xfrm>
            <a:off x="8697192" y="50196"/>
            <a:ext cx="393368" cy="273844"/>
          </a:xfrm>
          <a:prstGeom prst="rect">
            <a:avLst/>
          </a:prstGeom>
          <a:noFill/>
        </p:spPr>
        <p:txBody>
          <a:bodyPr vert="horz" lIns="68580" tIns="34290" rIns="68580" bIns="3429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AB389CC-159F-4288-B142-5CCB7C7F2621}" type="slidenum">
              <a:rPr lang="ru-RU" sz="1350" b="1">
                <a:solidFill>
                  <a:srgbClr val="000000"/>
                </a:solidFill>
              </a:rPr>
              <a:pPr/>
              <a:t>4</a:t>
            </a:fld>
            <a:endParaRPr lang="ru-RU" sz="1350" b="1" dirty="0">
              <a:solidFill>
                <a:srgbClr val="000000"/>
              </a:solidFill>
            </a:endParaRPr>
          </a:p>
        </p:txBody>
      </p:sp>
      <p:sp>
        <p:nvSpPr>
          <p:cNvPr id="7" name="Объект 2"/>
          <p:cNvSpPr>
            <a:spLocks noGrp="1"/>
          </p:cNvSpPr>
          <p:nvPr>
            <p:ph idx="1"/>
          </p:nvPr>
        </p:nvSpPr>
        <p:spPr>
          <a:xfrm>
            <a:off x="861764" y="1158849"/>
            <a:ext cx="7958708" cy="112486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kern="0" dirty="0">
                <a:latin typeface="Arial" panose="020B0604020202020204" pitchFamily="34" charset="0"/>
                <a:cs typeface="Arial" panose="020B0604020202020204" pitchFamily="34" charset="0"/>
              </a:rPr>
              <a:t>Постановлениями Государственного комитета Республики Татарстан по тарифам от 19.12.2018 №10-189/кс и №</a:t>
            </a:r>
            <a:r>
              <a:rPr lang="ru-RU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10-190/кс для ООО «</a:t>
            </a:r>
            <a:r>
              <a:rPr lang="ru-RU" sz="20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Гринта</a:t>
            </a:r>
            <a:r>
              <a:rPr lang="ru-RU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» и </a:t>
            </a:r>
            <a:r>
              <a:rPr lang="ru-RU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ООО </a:t>
            </a:r>
            <a:r>
              <a:rPr lang="ru-RU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«УК «ПЖКХ» утвержден единый тариф в размере:</a:t>
            </a:r>
            <a:endParaRPr lang="ru-RU" sz="2000" b="1" kern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051720" y="2530976"/>
            <a:ext cx="5616624" cy="54483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ru-RU" sz="2600" b="1" dirty="0">
                <a:solidFill>
                  <a:schemeClr val="tx1"/>
                </a:solidFill>
              </a:rPr>
              <a:t>365,86 рублей за 1 </a:t>
            </a:r>
            <a:r>
              <a:rPr lang="ru-RU" sz="2600" b="1" dirty="0" err="1">
                <a:solidFill>
                  <a:schemeClr val="tx1"/>
                </a:solidFill>
              </a:rPr>
              <a:t>куб.м</a:t>
            </a:r>
            <a:r>
              <a:rPr lang="ru-RU" sz="2600" b="1" dirty="0">
                <a:solidFill>
                  <a:schemeClr val="tx1"/>
                </a:solidFill>
              </a:rPr>
              <a:t> (без НДС)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051720" y="3467080"/>
            <a:ext cx="5616624" cy="54483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ru-RU" sz="2600" b="1" dirty="0" smtClean="0">
                <a:solidFill>
                  <a:schemeClr val="tx1"/>
                </a:solidFill>
              </a:rPr>
              <a:t>68 место среди субъектов РФ</a:t>
            </a:r>
            <a:endParaRPr lang="ru-RU" sz="2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846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4497258"/>
              </p:ext>
            </p:extLst>
          </p:nvPr>
        </p:nvGraphicFramePr>
        <p:xfrm>
          <a:off x="1187624" y="2859782"/>
          <a:ext cx="7416824" cy="1789740"/>
        </p:xfrm>
        <a:graphic>
          <a:graphicData uri="http://schemas.openxmlformats.org/drawingml/2006/table">
            <a:tbl>
              <a:tblPr/>
              <a:tblGrid>
                <a:gridCol w="30971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22001">
                  <a:extLst>
                    <a:ext uri="{9D8B030D-6E8A-4147-A177-3AD203B41FA5}">
                      <a16:colId xmlns:a16="http://schemas.microsoft.com/office/drawing/2014/main" xmlns="" val="1996974421"/>
                    </a:ext>
                  </a:extLst>
                </a:gridCol>
                <a:gridCol w="219768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089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Всего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по РТ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апрель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ru-RU" sz="200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</a:t>
                      </a:r>
                    </a:p>
                    <a:p>
                      <a:pPr algn="ctr" fontAlgn="ctr"/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01.05.2019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037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Восточная зона (</a:t>
                      </a:r>
                      <a:r>
                        <a:rPr lang="ru-RU" sz="2000" b="0" i="0" u="none" strike="noStrike" kern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Гринта</a:t>
                      </a: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92,6%</a:t>
                      </a:r>
                      <a:endParaRPr lang="ru-RU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89,4%</a:t>
                      </a:r>
                      <a:endParaRPr lang="ru-RU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037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Западная зона (ПЖКХ)</a:t>
                      </a:r>
                      <a:endParaRPr lang="ru-RU" sz="2000" b="0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91,1%</a:t>
                      </a:r>
                      <a:endParaRPr lang="ru-RU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87,0%</a:t>
                      </a:r>
                      <a:endParaRPr lang="ru-RU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69839507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351050"/>
              </p:ext>
            </p:extLst>
          </p:nvPr>
        </p:nvGraphicFramePr>
        <p:xfrm>
          <a:off x="1187624" y="1347614"/>
          <a:ext cx="7416824" cy="10862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96344">
                  <a:extLst>
                    <a:ext uri="{9D8B030D-6E8A-4147-A177-3AD203B41FA5}">
                      <a16:colId xmlns:a16="http://schemas.microsoft.com/office/drawing/2014/main" xmlns="" val="3043375986"/>
                    </a:ext>
                  </a:extLst>
                </a:gridCol>
                <a:gridCol w="2135587">
                  <a:extLst>
                    <a:ext uri="{9D8B030D-6E8A-4147-A177-3AD203B41FA5}">
                      <a16:colId xmlns:a16="http://schemas.microsoft.com/office/drawing/2014/main" xmlns="" val="1283038494"/>
                    </a:ext>
                  </a:extLst>
                </a:gridCol>
                <a:gridCol w="2184893">
                  <a:extLst>
                    <a:ext uri="{9D8B030D-6E8A-4147-A177-3AD203B41FA5}">
                      <a16:colId xmlns:a16="http://schemas.microsoft.com/office/drawing/2014/main" xmlns="" val="1852488418"/>
                    </a:ext>
                  </a:extLst>
                </a:gridCol>
              </a:tblGrid>
              <a:tr h="498829">
                <a:tc>
                  <a:txBody>
                    <a:bodyPr/>
                    <a:lstStyle/>
                    <a:p>
                      <a:pPr algn="ctr" fontAlgn="ctr"/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апрель</a:t>
                      </a:r>
                    </a:p>
                    <a:p>
                      <a:pPr algn="ctr" fontAlgn="ctr"/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</a:t>
                      </a:r>
                    </a:p>
                    <a:p>
                      <a:pPr algn="ctr" fontAlgn="ctr"/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01.05.2019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09509711"/>
                  </a:ext>
                </a:extLst>
              </a:tr>
              <a:tr h="4670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по РТ</a:t>
                      </a:r>
                      <a:endParaRPr lang="ru-RU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91,9%</a:t>
                      </a:r>
                      <a:endParaRPr lang="ru-RU" sz="2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88,3%</a:t>
                      </a:r>
                      <a:endParaRPr lang="ru-RU" sz="2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8969178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50551" y="88286"/>
            <a:ext cx="8393449" cy="68326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685800" eaLnBrk="1" latinLnBrk="0" hangingPunct="1">
              <a:lnSpc>
                <a:spcPct val="80000"/>
              </a:lnSpc>
              <a:spcBef>
                <a:spcPts val="0"/>
              </a:spcBef>
              <a:buNone/>
              <a:defRPr sz="2400" b="1" spc="-38">
                <a:solidFill>
                  <a:srgbClr val="0033CC"/>
                </a:solidFill>
                <a:latin typeface="Arial"/>
                <a:ea typeface="Arial"/>
                <a:cs typeface="Arial"/>
              </a:defRPr>
            </a:lvl1pPr>
          </a:lstStyle>
          <a:p>
            <a:r>
              <a:rPr lang="ru-RU" dirty="0"/>
              <a:t>Собираемость платежей за ТКО</a:t>
            </a:r>
          </a:p>
          <a:p>
            <a:r>
              <a:rPr lang="ru-RU" dirty="0"/>
              <a:t>на 01.05.2019</a:t>
            </a:r>
          </a:p>
        </p:txBody>
      </p:sp>
      <p:sp>
        <p:nvSpPr>
          <p:cNvPr id="14" name="Номер слайда 1"/>
          <p:cNvSpPr txBox="1">
            <a:spLocks/>
          </p:cNvSpPr>
          <p:nvPr/>
        </p:nvSpPr>
        <p:spPr>
          <a:xfrm>
            <a:off x="8697192" y="50196"/>
            <a:ext cx="393368" cy="273844"/>
          </a:xfrm>
          <a:prstGeom prst="rect">
            <a:avLst/>
          </a:prstGeom>
          <a:noFill/>
        </p:spPr>
        <p:txBody>
          <a:bodyPr vert="horz" lIns="68580" tIns="34290" rIns="68580" bIns="3429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AB389CC-159F-4288-B142-5CCB7C7F2621}" type="slidenum">
              <a:rPr lang="ru-RU" sz="1350" b="1">
                <a:solidFill>
                  <a:srgbClr val="000000"/>
                </a:solidFill>
              </a:rPr>
              <a:pPr/>
              <a:t>5</a:t>
            </a:fld>
            <a:endParaRPr lang="ru-RU" sz="135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297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0551" y="88286"/>
            <a:ext cx="8393449" cy="68326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defPPr>
              <a:defRPr lang="es-ES"/>
            </a:defPPr>
            <a:lvl1pPr algn="ctr" defTabSz="685800" eaLnBrk="1" latinLnBrk="0" hangingPunct="1">
              <a:lnSpc>
                <a:spcPct val="80000"/>
              </a:lnSpc>
              <a:spcBef>
                <a:spcPts val="0"/>
              </a:spcBef>
              <a:buNone/>
              <a:defRPr sz="2400" b="1" spc="-38">
                <a:solidFill>
                  <a:srgbClr val="0033CC"/>
                </a:solidFill>
                <a:latin typeface="Arial"/>
                <a:ea typeface="Arial"/>
                <a:cs typeface="Arial"/>
              </a:defRPr>
            </a:lvl1pPr>
          </a:lstStyle>
          <a:p>
            <a:r>
              <a:rPr lang="ru-RU" dirty="0"/>
              <a:t>Заключение договоров между</a:t>
            </a:r>
          </a:p>
          <a:p>
            <a:r>
              <a:rPr lang="ru-RU" dirty="0"/>
              <a:t>региональными операторами и потребителями</a:t>
            </a:r>
          </a:p>
        </p:txBody>
      </p:sp>
      <p:graphicFrame>
        <p:nvGraphicFramePr>
          <p:cNvPr id="9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7512164"/>
              </p:ext>
            </p:extLst>
          </p:nvPr>
        </p:nvGraphicFramePr>
        <p:xfrm>
          <a:off x="827584" y="1635646"/>
          <a:ext cx="8136903" cy="27442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4256"/>
                <a:gridCol w="963845"/>
                <a:gridCol w="1267223"/>
                <a:gridCol w="800351"/>
                <a:gridCol w="1000439"/>
                <a:gridCol w="1000439"/>
                <a:gridCol w="800350"/>
              </a:tblGrid>
              <a:tr h="720080"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Региональный оператор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Население</a:t>
                      </a:r>
                      <a:r>
                        <a:rPr lang="ru-RU" sz="2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endParaRPr lang="en-US" sz="2000" b="1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20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тыс.куб.м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потребители,</a:t>
                      </a:r>
                      <a:endParaRPr lang="en-US" sz="2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2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тыс.куб.м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0604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6043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ООО «</a:t>
                      </a:r>
                      <a:r>
                        <a:rPr lang="ru-RU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Гринта</a:t>
                      </a:r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4 592,73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4 121,45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89,74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1 141,15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560,51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49,12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solidFill>
                      <a:schemeClr val="bg1"/>
                    </a:solidFill>
                  </a:tcPr>
                </a:tc>
              </a:tr>
              <a:tr h="506043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ООО «УК «ПЖКХ»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4 749,65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4 316,13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90,87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1 959,63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1 166,61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59,53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solidFill>
                      <a:schemeClr val="bg1"/>
                    </a:solidFill>
                  </a:tcPr>
                </a:tc>
              </a:tr>
              <a:tr h="506043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r>
                        <a:rPr lang="ru-RU" sz="18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342,38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8 437,58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90,32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3 100,79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1 727,12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55,70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Номер слайда 1"/>
          <p:cNvSpPr txBox="1">
            <a:spLocks/>
          </p:cNvSpPr>
          <p:nvPr/>
        </p:nvSpPr>
        <p:spPr>
          <a:xfrm>
            <a:off x="8697192" y="50196"/>
            <a:ext cx="393368" cy="273844"/>
          </a:xfrm>
          <a:prstGeom prst="rect">
            <a:avLst/>
          </a:prstGeom>
          <a:noFill/>
        </p:spPr>
        <p:txBody>
          <a:bodyPr vert="horz" lIns="68580" tIns="34290" rIns="68580" bIns="3429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AB389CC-159F-4288-B142-5CCB7C7F2621}" type="slidenum">
              <a:rPr lang="ru-RU" sz="1350" b="1">
                <a:solidFill>
                  <a:srgbClr val="000000"/>
                </a:solidFill>
              </a:rPr>
              <a:pPr/>
              <a:t>6</a:t>
            </a:fld>
            <a:endParaRPr lang="ru-RU" sz="135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93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50552" y="65283"/>
            <a:ext cx="8393450" cy="65864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defPPr>
              <a:defRPr lang="es-ES"/>
            </a:defPPr>
            <a:lvl1pPr algn="ctr" defTabSz="685800" eaLnBrk="1" latinLnBrk="0" hangingPunct="1">
              <a:lnSpc>
                <a:spcPct val="80000"/>
              </a:lnSpc>
              <a:spcBef>
                <a:spcPts val="0"/>
              </a:spcBef>
              <a:buNone/>
              <a:defRPr sz="2400" b="1" spc="-38">
                <a:solidFill>
                  <a:srgbClr val="0033CC"/>
                </a:solidFill>
                <a:latin typeface="Arial"/>
                <a:ea typeface="Arial"/>
                <a:cs typeface="Arial"/>
              </a:defRPr>
            </a:lvl1pPr>
          </a:lstStyle>
          <a:p>
            <a:r>
              <a:rPr lang="ru-RU" sz="2300" dirty="0"/>
              <a:t>Планируемые объекты инфраструктуры</a:t>
            </a:r>
          </a:p>
          <a:p>
            <a:r>
              <a:rPr lang="ru-RU" sz="2300" dirty="0"/>
              <a:t>в обеих зонах деятельности региональных операторов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43608" y="1203598"/>
            <a:ext cx="806489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 fontAlgn="auto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v"/>
            </a:pPr>
            <a:r>
              <a:rPr lang="ru-RU" sz="2800" b="1" i="1" kern="0" dirty="0" smtClean="0">
                <a:solidFill>
                  <a:srgbClr val="0033CC"/>
                </a:solidFill>
                <a:effectLst>
                  <a:glow rad="127000">
                    <a:prstClr val="white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39</a:t>
            </a:r>
            <a:r>
              <a:rPr lang="ru-RU" sz="2400" b="1" i="1" kern="0" dirty="0" smtClean="0">
                <a:solidFill>
                  <a:srgbClr val="1C71B9"/>
                </a:solidFill>
                <a:effectLst>
                  <a:glow rad="127000">
                    <a:prstClr val="white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kern="0" dirty="0" smtClean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мусороперегрузочных станций;</a:t>
            </a:r>
            <a:endParaRPr lang="ru-RU" sz="2300" kern="0" dirty="0">
              <a:solidFill>
                <a:prstClr val="black"/>
              </a:solidFill>
              <a:effectLst>
                <a:glow rad="127000">
                  <a:prstClr val="white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 fontAlgn="auto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v"/>
            </a:pPr>
            <a:r>
              <a:rPr lang="ru-RU" sz="2800" b="1" i="1" kern="0" dirty="0">
                <a:solidFill>
                  <a:srgbClr val="0033CC"/>
                </a:solidFill>
                <a:effectLst>
                  <a:glow rad="127000">
                    <a:prstClr val="white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400" b="1" i="1" kern="0" dirty="0">
                <a:solidFill>
                  <a:srgbClr val="1C71B9"/>
                </a:solidFill>
                <a:effectLst>
                  <a:glow rad="127000">
                    <a:prstClr val="white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kern="0" dirty="0" smtClean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железнодорожный </a:t>
            </a:r>
            <a:r>
              <a:rPr lang="ru-RU" sz="2300" kern="0" dirty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мусороперегрузочный терминал;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v"/>
            </a:pPr>
            <a:r>
              <a:rPr lang="ru-RU" sz="2800" b="1" i="1" kern="0" dirty="0">
                <a:solidFill>
                  <a:srgbClr val="0033CC"/>
                </a:solidFill>
                <a:effectLst>
                  <a:glow rad="127000">
                    <a:prstClr val="white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2400" kern="0" dirty="0" smtClean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kern="0" dirty="0" smtClean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мусоросортировочных станций;</a:t>
            </a:r>
            <a:endParaRPr lang="ru-RU" sz="2300" kern="0" dirty="0">
              <a:solidFill>
                <a:prstClr val="black"/>
              </a:solidFill>
              <a:effectLst>
                <a:glow rad="127000">
                  <a:prstClr val="white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 fontAlgn="auto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v"/>
            </a:pPr>
            <a:r>
              <a:rPr lang="ru-RU" sz="2800" b="1" i="1" kern="0" dirty="0">
                <a:solidFill>
                  <a:srgbClr val="0033CC"/>
                </a:solidFill>
                <a:effectLst>
                  <a:glow rad="127000">
                    <a:prstClr val="white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2400" b="1" i="1" kern="0" dirty="0">
                <a:solidFill>
                  <a:srgbClr val="1C71B9"/>
                </a:solidFill>
                <a:effectLst>
                  <a:glow rad="127000">
                    <a:prstClr val="white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kern="0" dirty="0" smtClean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межмуниципальных полигонов </a:t>
            </a:r>
            <a:r>
              <a:rPr lang="ru-RU" sz="2300" kern="0" dirty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ТКО (МПП</a:t>
            </a:r>
            <a:r>
              <a:rPr lang="ru-RU" sz="2300" kern="0" dirty="0" smtClean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v"/>
            </a:pPr>
            <a:r>
              <a:rPr lang="ru-RU" sz="2800" b="1" i="1" kern="0" dirty="0">
                <a:solidFill>
                  <a:srgbClr val="0033CC"/>
                </a:solidFill>
                <a:effectLst>
                  <a:glow rad="127000">
                    <a:prstClr val="white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800" b="1" i="1" kern="0" dirty="0">
                <a:solidFill>
                  <a:srgbClr val="1C71B9"/>
                </a:solidFill>
                <a:effectLst>
                  <a:glow rad="127000">
                    <a:prstClr val="white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kern="0" dirty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завод термического обезвреживания </a:t>
            </a:r>
            <a:r>
              <a:rPr lang="ru-RU" sz="2300" kern="0" dirty="0" smtClean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ТКО.</a:t>
            </a:r>
            <a:endParaRPr lang="ru-RU" sz="2300" kern="0" dirty="0">
              <a:solidFill>
                <a:prstClr val="black"/>
              </a:solidFill>
              <a:effectLst>
                <a:glow rad="127000">
                  <a:prstClr val="white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Номер слайда 1"/>
          <p:cNvSpPr txBox="1">
            <a:spLocks/>
          </p:cNvSpPr>
          <p:nvPr/>
        </p:nvSpPr>
        <p:spPr>
          <a:xfrm>
            <a:off x="8697192" y="50196"/>
            <a:ext cx="393368" cy="273844"/>
          </a:xfrm>
          <a:prstGeom prst="rect">
            <a:avLst/>
          </a:prstGeom>
          <a:noFill/>
        </p:spPr>
        <p:txBody>
          <a:bodyPr vert="horz" lIns="68580" tIns="34290" rIns="68580" bIns="3429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AB389CC-159F-4288-B142-5CCB7C7F2621}" type="slidenum">
              <a:rPr lang="ru-RU" sz="1350" b="1">
                <a:solidFill>
                  <a:srgbClr val="000000"/>
                </a:solidFill>
              </a:rPr>
              <a:pPr/>
              <a:t>7</a:t>
            </a:fld>
            <a:endParaRPr lang="ru-RU" sz="135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429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50550" y="2244763"/>
            <a:ext cx="8393449" cy="784794"/>
          </a:xfrm>
          <a:prstGeom prst="rect">
            <a:avLst/>
          </a:prstGeom>
        </p:spPr>
        <p:txBody>
          <a:bodyPr wrap="square" lIns="91404" tIns="45702" rIns="91404" bIns="45702">
            <a:spAutoFit/>
          </a:bodyPr>
          <a:lstStyle/>
          <a:p>
            <a:pPr algn="ctr" defTabSz="685749"/>
            <a:r>
              <a:rPr lang="ru-RU" sz="4500" b="1" dirty="0">
                <a:solidFill>
                  <a:srgbClr val="0033CC"/>
                </a:solidFill>
                <a:latin typeface="+mn-lt"/>
                <a:cs typeface="Arial" panose="020B0604020202020204" pitchFamily="34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961444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8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8899</TotalTime>
  <Words>331</Words>
  <Application>Microsoft Office PowerPoint</Application>
  <PresentationFormat>Экран (16:9)</PresentationFormat>
  <Paragraphs>102</Paragraphs>
  <Slides>8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Georgia</vt:lpstr>
      <vt:lpstr>Wingdings</vt:lpstr>
      <vt:lpstr>Тема Office</vt:lpstr>
      <vt:lpstr>8_Тема Office</vt:lpstr>
      <vt:lpstr>Diseño predeterminado</vt:lpstr>
      <vt:lpstr>1_Diseño predeterminado</vt:lpstr>
      <vt:lpstr>Презентация PowerPoint</vt:lpstr>
      <vt:lpstr>Презентация PowerPoint</vt:lpstr>
      <vt:lpstr>Презентация PowerPoint</vt:lpstr>
      <vt:lpstr>Единые тарифы региональных операторов на 2019 год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Siracusa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Mariajose</dc:creator>
  <cp:lastModifiedBy>Егошина Ирина</cp:lastModifiedBy>
  <cp:revision>681</cp:revision>
  <cp:lastPrinted>2019-06-05T10:24:13Z</cp:lastPrinted>
  <dcterms:created xsi:type="dcterms:W3CDTF">2009-03-26T20:51:52Z</dcterms:created>
  <dcterms:modified xsi:type="dcterms:W3CDTF">2019-06-05T10:25:36Z</dcterms:modified>
</cp:coreProperties>
</file>