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5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6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7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8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theme/themeOverride1.xml" ContentType="application/vnd.openxmlformats-officedocument.themeOverride+xml"/>
  <Override PartName="/ppt/drawings/drawing11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2.xml" ContentType="application/vnd.openxmlformats-officedocument.drawingml.chartshape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06" r:id="rId2"/>
  </p:sldMasterIdLst>
  <p:notesMasterIdLst>
    <p:notesMasterId r:id="rId20"/>
  </p:notesMasterIdLst>
  <p:handoutMasterIdLst>
    <p:handoutMasterId r:id="rId21"/>
  </p:handoutMasterIdLst>
  <p:sldIdLst>
    <p:sldId id="370" r:id="rId3"/>
    <p:sldId id="397" r:id="rId4"/>
    <p:sldId id="401" r:id="rId5"/>
    <p:sldId id="399" r:id="rId6"/>
    <p:sldId id="402" r:id="rId7"/>
    <p:sldId id="406" r:id="rId8"/>
    <p:sldId id="403" r:id="rId9"/>
    <p:sldId id="400" r:id="rId10"/>
    <p:sldId id="407" r:id="rId11"/>
    <p:sldId id="408" r:id="rId12"/>
    <p:sldId id="405" r:id="rId13"/>
    <p:sldId id="414" r:id="rId14"/>
    <p:sldId id="413" r:id="rId15"/>
    <p:sldId id="411" r:id="rId16"/>
    <p:sldId id="388" r:id="rId17"/>
    <p:sldId id="389" r:id="rId18"/>
    <p:sldId id="391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D7FDE5"/>
    <a:srgbClr val="83F9C9"/>
    <a:srgbClr val="077F4E"/>
    <a:srgbClr val="0ABA73"/>
    <a:srgbClr val="099F62"/>
    <a:srgbClr val="0BCF80"/>
    <a:srgbClr val="50F6B3"/>
    <a:srgbClr val="BCFCD4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0284" autoAdjust="0"/>
  </p:normalViewPr>
  <p:slideViewPr>
    <p:cSldViewPr>
      <p:cViewPr varScale="1">
        <p:scale>
          <a:sx n="98" d="100"/>
          <a:sy n="98" d="100"/>
        </p:scale>
        <p:origin x="13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909212178474465"/>
          <c:w val="1"/>
          <c:h val="0.618642668878206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Субвенции ФФОМС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3237230346152531E-2"/>
                  <c:y val="-3.59937331226235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8846764153830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647446069230506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3428415361256158E-2"/>
                  <c:y val="-9.76842316983490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</c:formatCode>
                <c:ptCount val="5"/>
                <c:pt idx="0">
                  <c:v>33.4</c:v>
                </c:pt>
                <c:pt idx="1">
                  <c:v>40.9</c:v>
                </c:pt>
                <c:pt idx="2">
                  <c:v>44.7</c:v>
                </c:pt>
                <c:pt idx="3">
                  <c:v>48.1</c:v>
                </c:pt>
                <c:pt idx="4">
                  <c:v>51.2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1351008"/>
        <c:axId val="221351392"/>
        <c:axId val="0"/>
      </c:bar3DChart>
      <c:catAx>
        <c:axId val="22135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1351392"/>
        <c:crosses val="autoZero"/>
        <c:auto val="1"/>
        <c:lblAlgn val="ctr"/>
        <c:lblOffset val="100"/>
        <c:noMultiLvlLbl val="0"/>
      </c:catAx>
      <c:valAx>
        <c:axId val="22135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1351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166999962967072E-2"/>
          <c:y val="3.4481412211206951E-2"/>
          <c:w val="0.65989103062622667"/>
          <c:h val="0.136956544512490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554763756408005E-2"/>
          <c:y val="0.10876768194561276"/>
          <c:w val="0.88393883927637029"/>
          <c:h val="0.686200595415816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1"/>
          <c:dLbls>
            <c:dLbl>
              <c:idx val="0"/>
              <c:layout>
                <c:manualLayout>
                  <c:x val="7.1028373270682387E-3"/>
                  <c:y val="-7.19540862302777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5622585528244428E-4"/>
                  <c:y val="-7.39490144833995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8247705110776896E-3"/>
                  <c:y val="-2.754610157954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3552141114170151E-3"/>
                  <c:y val="-2.7494520009240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5687611301735949E-2"/>
                  <c:y val="-2.3093333544950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_р_.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34.299999999999997</c:v>
                </c:pt>
                <c:pt idx="1">
                  <c:v>41.6</c:v>
                </c:pt>
                <c:pt idx="2">
                  <c:v>45.5</c:v>
                </c:pt>
                <c:pt idx="3">
                  <c:v>48.7</c:v>
                </c:pt>
                <c:pt idx="4">
                  <c:v>51.9</c:v>
                </c:pt>
              </c:numCache>
            </c:numRef>
          </c:val>
          <c:shape val="cylinder"/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2095976"/>
        <c:axId val="222096368"/>
        <c:axId val="0"/>
      </c:bar3DChart>
      <c:catAx>
        <c:axId val="222095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2096368"/>
        <c:crosses val="autoZero"/>
        <c:auto val="1"/>
        <c:lblAlgn val="ctr"/>
        <c:lblOffset val="100"/>
        <c:noMultiLvlLbl val="0"/>
      </c:catAx>
      <c:valAx>
        <c:axId val="22209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2095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54763756408005E-2"/>
          <c:y val="0.10876768194561276"/>
          <c:w val="0.88393883927637029"/>
          <c:h val="0.68620059541581624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spPr>
            <a:effectLst/>
          </c:spPr>
          <c:dLbls>
            <c:numFmt formatCode="#,##0.0_р_.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2.2999999999999998</c:v>
                </c:pt>
                <c:pt idx="1">
                  <c:v>2.8</c:v>
                </c:pt>
                <c:pt idx="2">
                  <c:v>4.3</c:v>
                </c:pt>
                <c:pt idx="3">
                  <c:v>4.5999999999999996</c:v>
                </c:pt>
                <c:pt idx="4">
                  <c:v>4.8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948776"/>
        <c:axId val="223949168"/>
      </c:lineChart>
      <c:catAx>
        <c:axId val="223948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3949168"/>
        <c:crosses val="autoZero"/>
        <c:auto val="1"/>
        <c:lblAlgn val="ctr"/>
        <c:lblOffset val="100"/>
        <c:noMultiLvlLbl val="0"/>
      </c:catAx>
      <c:valAx>
        <c:axId val="22394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3948776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"/>
      <c:rotY val="5"/>
      <c:rAngAx val="0"/>
      <c:perspective val="0"/>
    </c:view3D>
    <c:floor>
      <c:thickness val="0"/>
    </c:floor>
    <c:sideWall>
      <c:thickness val="0"/>
      <c:spPr>
        <a:noFill/>
        <a:ln w="25391">
          <a:noFill/>
        </a:ln>
      </c:spPr>
    </c:sideWall>
    <c:backWall>
      <c:thickness val="0"/>
      <c:spPr>
        <a:noFill/>
        <a:ln w="25391">
          <a:noFill/>
        </a:ln>
      </c:spPr>
    </c:backWall>
    <c:plotArea>
      <c:layout>
        <c:manualLayout>
          <c:layoutTarget val="inner"/>
          <c:xMode val="edge"/>
          <c:yMode val="edge"/>
          <c:x val="0.27899787064333487"/>
          <c:y val="0.10486399948616819"/>
          <c:w val="0.62991852401015269"/>
          <c:h val="0.6397716430200569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ВМП</c:v>
                </c:pt>
              </c:strCache>
            </c:strRef>
          </c:tx>
          <c:spPr>
            <a:solidFill>
              <a:srgbClr val="92D050"/>
            </a:solidFill>
            <a:ln w="41212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2018</c:v>
                </c:pt>
                <c:pt idx="2">
                  <c:v>2017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0.0</c:formatCode>
                <c:ptCount val="4"/>
                <c:pt idx="0">
                  <c:v>4.6999999999999993</c:v>
                </c:pt>
                <c:pt idx="1">
                  <c:v>4</c:v>
                </c:pt>
                <c:pt idx="2">
                  <c:v>3.8</c:v>
                </c:pt>
                <c:pt idx="3">
                  <c:v>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3949952"/>
        <c:axId val="223950344"/>
        <c:axId val="0"/>
      </c:bar3DChart>
      <c:catAx>
        <c:axId val="223949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25400">
            <a:noFill/>
          </a:ln>
        </c:spPr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3950344"/>
        <c:crosses val="autoZero"/>
        <c:auto val="1"/>
        <c:lblAlgn val="ctr"/>
        <c:lblOffset val="100"/>
        <c:noMultiLvlLbl val="0"/>
      </c:catAx>
      <c:valAx>
        <c:axId val="223950344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one"/>
        <c:crossAx val="22394995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916666666666666E-2"/>
          <c:y val="7.08636811023622E-2"/>
          <c:w val="0.82916666666666672"/>
          <c:h val="0.442091535433070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explosion val="4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</c:dPt>
          <c:dPt>
            <c:idx val="2"/>
            <c:bubble3D val="0"/>
            <c:explosion val="1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</c:dPt>
          <c:dPt>
            <c:idx val="3"/>
            <c:bubble3D val="0"/>
            <c:explosion val="1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</c:dPt>
          <c:dPt>
            <c:idx val="4"/>
            <c:bubble3D val="0"/>
            <c:explosion val="17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3.3333333333333333E-2"/>
                  <c:y val="-9.06250000000000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5"/>
                  <c:y val="1.56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083333333333334E-2"/>
                  <c:y val="1.87499999999999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75000000000002E-2"/>
                  <c:y val="-1.56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583333333333373E-2"/>
                  <c:y val="-1.56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Сердечно-сосудистая хирургия</c:v>
                </c:pt>
                <c:pt idx="1">
                  <c:v>Травматология и ортопедия</c:v>
                </c:pt>
                <c:pt idx="2">
                  <c:v>Нейрохирургия</c:v>
                </c:pt>
                <c:pt idx="3">
                  <c:v>Офтальмология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2003.2</c:v>
                </c:pt>
                <c:pt idx="1">
                  <c:v>478.6</c:v>
                </c:pt>
                <c:pt idx="2">
                  <c:v>95.8</c:v>
                </c:pt>
                <c:pt idx="3">
                  <c:v>142.9</c:v>
                </c:pt>
                <c:pt idx="4">
                  <c:v>1293.7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554763756408005E-2"/>
          <c:y val="0.10876768194561276"/>
          <c:w val="0.88393883927637029"/>
          <c:h val="0.55742307292135085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Гериатрия</c:v>
                </c:pt>
              </c:strCache>
            </c:strRef>
          </c:tx>
          <c:spPr>
            <a:effectLst/>
          </c:spPr>
          <c:dLbls>
            <c:numFmt formatCode="#,##0.0_р_.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10.9825</c:v>
                </c:pt>
                <c:pt idx="1">
                  <c:v>11.5</c:v>
                </c:pt>
                <c:pt idx="2">
                  <c:v>28.1</c:v>
                </c:pt>
                <c:pt idx="3">
                  <c:v>29.224</c:v>
                </c:pt>
                <c:pt idx="4">
                  <c:v>30.367999999999999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Гемодиализ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0.0</c:formatCode>
                <c:ptCount val="5"/>
                <c:pt idx="0">
                  <c:v>837.1</c:v>
                </c:pt>
                <c:pt idx="1">
                  <c:v>1038.4000000000001</c:v>
                </c:pt>
                <c:pt idx="2">
                  <c:v>1231.0999999999999</c:v>
                </c:pt>
                <c:pt idx="3">
                  <c:v>1280.3439999999998</c:v>
                </c:pt>
                <c:pt idx="4">
                  <c:v>1331.5119999999999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951520"/>
        <c:axId val="223951912"/>
      </c:lineChart>
      <c:catAx>
        <c:axId val="22395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3951912"/>
        <c:crosses val="autoZero"/>
        <c:auto val="1"/>
        <c:lblAlgn val="ctr"/>
        <c:lblOffset val="100"/>
        <c:noMultiLvlLbl val="0"/>
      </c:catAx>
      <c:valAx>
        <c:axId val="223951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3951520"/>
        <c:crosses val="autoZero"/>
        <c:crossBetween val="between"/>
      </c:valAx>
      <c:spPr>
        <a:noFill/>
        <a:ln>
          <a:noFill/>
        </a:ln>
        <a:effectLst/>
        <a:sp3d/>
      </c:spPr>
    </c:plotArea>
    <c:legend>
      <c:legendPos val="b"/>
      <c:layout>
        <c:manualLayout>
          <c:xMode val="edge"/>
          <c:yMode val="edge"/>
          <c:x val="0.28229771643004009"/>
          <c:y val="0.85796507619082896"/>
          <c:w val="0.42877979913264191"/>
          <c:h val="7.2047109404069748E-2"/>
        </c:manualLayout>
      </c:layout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202945161838616E-3"/>
          <c:y val="3.1124319576784413E-2"/>
          <c:w val="0.95759160663060228"/>
          <c:h val="0.629327083141844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 в ТФОМС РТ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1.1924724472551001E-2"/>
                  <c:y val="-7.7809981897436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38170402718789E-2"/>
                  <c:y val="2.5932167039431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9624191803949612E-3"/>
                  <c:y val="-7.7810798941961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0400435089358487E-2"/>
                  <c:y val="-2.59219543082406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1924725872148269E-2"/>
                  <c:y val="-2.594033722438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649.29999999999995</c:v>
                </c:pt>
                <c:pt idx="1">
                  <c:v>753.2</c:v>
                </c:pt>
                <c:pt idx="2">
                  <c:v>823.3</c:v>
                </c:pt>
                <c:pt idx="3">
                  <c:v>854.6</c:v>
                </c:pt>
                <c:pt idx="4">
                  <c:v>888.7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Направлено в другие субъекты РФ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384945174429632E-2"/>
                  <c:y val="-2.59076564845736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396498074203691E-2"/>
                  <c:y val="-7.7812841488199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23588610102778E-2"/>
                  <c:y val="-1.0373479579643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9811811181377552E-2"/>
                  <c:y val="-7.7809981897436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428358688242597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695.3</c:v>
                </c:pt>
                <c:pt idx="1">
                  <c:v>794.7</c:v>
                </c:pt>
                <c:pt idx="2">
                  <c:v>938.1</c:v>
                </c:pt>
                <c:pt idx="3">
                  <c:v>973.7</c:v>
                </c:pt>
                <c:pt idx="4">
                  <c:v>1012.7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shape val="box"/>
        <c:axId val="223952696"/>
        <c:axId val="223953088"/>
        <c:axId val="0"/>
      </c:bar3DChart>
      <c:catAx>
        <c:axId val="223952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3953088"/>
        <c:crosses val="autoZero"/>
        <c:auto val="1"/>
        <c:lblAlgn val="ctr"/>
        <c:lblOffset val="100"/>
        <c:noMultiLvlLbl val="0"/>
      </c:catAx>
      <c:valAx>
        <c:axId val="223953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3952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4858928305212"/>
          <c:y val="0.80033416056455975"/>
          <c:w val="0.75238257002783171"/>
          <c:h val="6.6758989756630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506186648941779E-2"/>
          <c:y val="0.10995794705938024"/>
          <c:w val="0.93517698077410905"/>
          <c:h val="0.659534228707098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355552652958835E-3"/>
                  <c:y val="-1.9691792165541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587252300797973E-2"/>
                  <c:y val="-2.5858087346705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2023819670089098E-3"/>
                  <c:y val="-2.3486453234318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031803435273305E-2"/>
                  <c:y val="1.5204249336280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5812973832756992E-3"/>
                  <c:y val="1.6330490027856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4047639340178196E-3"/>
                  <c:y val="0.13987909389378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54</c:v>
                </c:pt>
                <c:pt idx="1">
                  <c:v>57.5</c:v>
                </c:pt>
                <c:pt idx="2">
                  <c:v>60.8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220246719575705E-2"/>
                  <c:y val="-1.9780586072327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730484507783804E-2"/>
                  <c:y val="-2.6804602499664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9168903711182465E-2"/>
                  <c:y val="-2.3763527414653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6522273701282817E-2"/>
                  <c:y val="-1.0924454895958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1725009695400522E-2"/>
                  <c:y val="-3.5927078061285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20238196700890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#,##0.0_р_.</c:formatCode>
                <c:ptCount val="3"/>
                <c:pt idx="0">
                  <c:v>54</c:v>
                </c:pt>
                <c:pt idx="1">
                  <c:v>57.5</c:v>
                </c:pt>
                <c:pt idx="2">
                  <c:v>60.8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6"/>
        <c:gapDepth val="92"/>
        <c:shape val="box"/>
        <c:axId val="223953872"/>
        <c:axId val="223954264"/>
        <c:axId val="0"/>
      </c:bar3DChart>
      <c:catAx>
        <c:axId val="22395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3954264"/>
        <c:crosses val="autoZero"/>
        <c:auto val="1"/>
        <c:lblAlgn val="ctr"/>
        <c:lblOffset val="100"/>
        <c:noMultiLvlLbl val="0"/>
      </c:catAx>
      <c:valAx>
        <c:axId val="223954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395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96014611604571E-2"/>
          <c:y val="0.25556750460259142"/>
          <c:w val="0.96080178173719377"/>
          <c:h val="0.556553683212736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Межбюджетные трансферты из бюджета РТ</c:v>
                </c:pt>
              </c:strCache>
            </c:strRef>
          </c:tx>
          <c:spPr>
            <a:solidFill>
              <a:srgbClr val="33CC3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3802584872219552E-3"/>
                  <c:y val="4.9238485720352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0768941451290258E-2"/>
                  <c:y val="6.99274108027768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963253061107498E-2"/>
                  <c:y val="4.81452020927586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0680602563877734E-2"/>
                  <c:y val="-5.47157566842608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5714711607596934E-3"/>
                  <c:y val="-2.73319200484554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1378096036467328E-2"/>
                  <c:y val="-4.3941899812468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7.3</c:v>
                </c:pt>
                <c:pt idx="1">
                  <c:v>8.1</c:v>
                </c:pt>
                <c:pt idx="2">
                  <c:v>8.5</c:v>
                </c:pt>
                <c:pt idx="3">
                  <c:v>8.6</c:v>
                </c:pt>
                <c:pt idx="4">
                  <c:v>8.6999999999999993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1899136"/>
        <c:axId val="221908080"/>
        <c:axId val="0"/>
      </c:bar3DChart>
      <c:dateAx>
        <c:axId val="22189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1908080"/>
        <c:crosses val="autoZero"/>
        <c:auto val="0"/>
        <c:lblOffset val="100"/>
        <c:baseTimeUnit val="days"/>
      </c:dateAx>
      <c:valAx>
        <c:axId val="22190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189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5.5110118701708422E-3"/>
          <c:w val="1"/>
          <c:h val="0.249511656513817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158626156595011E-2"/>
          <c:y val="0.13352728863202637"/>
          <c:w val="0.88393883927637029"/>
          <c:h val="0.611702451120350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3.9341338766907766E-3"/>
                  <c:y val="-9.3081614056403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434541026311807E-2"/>
                  <c:y val="-1.8581041613121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9307440336920914E-2"/>
                  <c:y val="-8.90207715133531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_р_.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649.29999999999995</c:v>
                </c:pt>
                <c:pt idx="1">
                  <c:v>753.2</c:v>
                </c:pt>
                <c:pt idx="2">
                  <c:v>823.3</c:v>
                </c:pt>
                <c:pt idx="3">
                  <c:v>854.6</c:v>
                </c:pt>
                <c:pt idx="4">
                  <c:v>888.7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1191096"/>
        <c:axId val="221999800"/>
        <c:axId val="0"/>
      </c:bar3DChart>
      <c:catAx>
        <c:axId val="22119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1999800"/>
        <c:crosses val="autoZero"/>
        <c:auto val="1"/>
        <c:lblAlgn val="ctr"/>
        <c:lblOffset val="100"/>
        <c:noMultiLvlLbl val="0"/>
      </c:catAx>
      <c:valAx>
        <c:axId val="2219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1191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158626156595011E-2"/>
          <c:y val="3.7202593406907195E-2"/>
          <c:w val="0.88393883927637029"/>
          <c:h val="0.70802712262467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3.9340866887805827E-3"/>
                  <c:y val="-3.7785445092945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5747258241147809E-3"/>
                  <c:y val="-3.6243760284014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747258241147232E-3"/>
                  <c:y val="-3.1066080243440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0234011697113017E-3"/>
                  <c:y val="-2.3758620633421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8835952751281488E-2"/>
                  <c:y val="-2.4435184415101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_р_.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41.4</c:v>
                </c:pt>
                <c:pt idx="1">
                  <c:v>49.6</c:v>
                </c:pt>
                <c:pt idx="2">
                  <c:v>53.96</c:v>
                </c:pt>
                <c:pt idx="3">
                  <c:v>57.5</c:v>
                </c:pt>
                <c:pt idx="4">
                  <c:v>60.8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2021256"/>
        <c:axId val="222089312"/>
        <c:axId val="0"/>
      </c:bar3DChart>
      <c:catAx>
        <c:axId val="222021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2089312"/>
        <c:crosses val="autoZero"/>
        <c:auto val="1"/>
        <c:lblAlgn val="ctr"/>
        <c:lblOffset val="100"/>
        <c:noMultiLvlLbl val="0"/>
      </c:catAx>
      <c:valAx>
        <c:axId val="22208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2021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3427362284935893"/>
          <c:w val="1"/>
          <c:h val="0.6176357388861555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Субвенции ФФОМС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dLbl>
              <c:idx val="0"/>
              <c:layout>
                <c:manualLayout>
                  <c:x val="4.6352462666193655E-3"/>
                  <c:y val="-0.288884655452336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6019707947853595E-3"/>
                  <c:y val="-0.32303922930263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6141679404469397E-3"/>
                  <c:y val="-0.341661659813821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7531207008395027E-3"/>
                  <c:y val="-0.358328082243764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466681947164678E-3"/>
                  <c:y val="-0.380142723192814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</c:formatCode>
                <c:ptCount val="5"/>
                <c:pt idx="0">
                  <c:v>33.4</c:v>
                </c:pt>
                <c:pt idx="1">
                  <c:v>40.9</c:v>
                </c:pt>
                <c:pt idx="2">
                  <c:v>44.7</c:v>
                </c:pt>
                <c:pt idx="3">
                  <c:v>48.1</c:v>
                </c:pt>
                <c:pt idx="4">
                  <c:v>51.2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Отчисления на неработающее население из бюджета РТ</c:v>
                </c:pt>
              </c:strCache>
            </c:strRef>
          </c:tx>
          <c:spPr>
            <a:solidFill>
              <a:srgbClr val="33CC3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12.9</c:v>
                </c:pt>
                <c:pt idx="1">
                  <c:v>14.2</c:v>
                </c:pt>
                <c:pt idx="2">
                  <c:v>14.3</c:v>
                </c:pt>
                <c:pt idx="3">
                  <c:v>14.9</c:v>
                </c:pt>
                <c:pt idx="4">
                  <c:v>15.5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2090096"/>
        <c:axId val="222090488"/>
        <c:axId val="0"/>
      </c:bar3DChart>
      <c:catAx>
        <c:axId val="22209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2090488"/>
        <c:crosses val="autoZero"/>
        <c:auto val="1"/>
        <c:lblAlgn val="ctr"/>
        <c:lblOffset val="100"/>
        <c:noMultiLvlLbl val="0"/>
      </c:catAx>
      <c:valAx>
        <c:axId val="222090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209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6.1167488358353922E-2"/>
          <c:y val="0.92018008485002512"/>
          <c:w val="0.88075518746103842"/>
          <c:h val="7.148670393500357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863058369640752E-2"/>
          <c:y val="3.6457049076952318E-2"/>
          <c:w val="0.96080178173719377"/>
          <c:h val="0.781151091205277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Межбюджетные трансферты из бюджета РТ</c:v>
                </c:pt>
              </c:strCache>
            </c:strRef>
          </c:tx>
          <c:spPr>
            <a:solidFill>
              <a:srgbClr val="33CC3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369338118229976E-2"/>
                  <c:y val="-2.3952855242999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044111727287678E-2"/>
                  <c:y val="-3.7926659444514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1273168937458203E-3"/>
                  <c:y val="-2.4991966028934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4413457038240234E-4"/>
                  <c:y val="-4.0765581861617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9964765580489999E-3"/>
                  <c:y val="-3.8026957762534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1378096036467328E-2"/>
                  <c:y val="-4.3941899812468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7.3</c:v>
                </c:pt>
                <c:pt idx="1">
                  <c:v>8.1</c:v>
                </c:pt>
                <c:pt idx="2">
                  <c:v>8.5</c:v>
                </c:pt>
                <c:pt idx="3">
                  <c:v>8.6</c:v>
                </c:pt>
                <c:pt idx="4">
                  <c:v>8.6999999999999993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2091272"/>
        <c:axId val="222091664"/>
        <c:axId val="0"/>
      </c:bar3DChart>
      <c:dateAx>
        <c:axId val="222091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2091664"/>
        <c:crosses val="autoZero"/>
        <c:auto val="0"/>
        <c:lblOffset val="100"/>
        <c:baseTimeUnit val="days"/>
      </c:dateAx>
      <c:valAx>
        <c:axId val="22209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2091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158626156595011E-2"/>
          <c:y val="0.13352728863202637"/>
          <c:w val="0.88393883927637029"/>
          <c:h val="0.611702451120350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1.2175698027321959E-2"/>
                  <c:y val="-1.2033471230269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483111429986493E-2"/>
                  <c:y val="-1.3626603593732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538178000990483E-2"/>
                  <c:y val="-1.6351924312478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434541026311807E-2"/>
                  <c:y val="-1.8581041613121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7879373735213221E-2"/>
                  <c:y val="-8.90214210208493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_р_.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649.29999999999995</c:v>
                </c:pt>
                <c:pt idx="1">
                  <c:v>753.2</c:v>
                </c:pt>
                <c:pt idx="2">
                  <c:v>823.3</c:v>
                </c:pt>
                <c:pt idx="3">
                  <c:v>854.6</c:v>
                </c:pt>
                <c:pt idx="4">
                  <c:v>888.7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2092448"/>
        <c:axId val="222092840"/>
        <c:axId val="0"/>
      </c:bar3DChart>
      <c:catAx>
        <c:axId val="22209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2092840"/>
        <c:crosses val="autoZero"/>
        <c:auto val="1"/>
        <c:lblAlgn val="ctr"/>
        <c:lblOffset val="100"/>
        <c:noMultiLvlLbl val="0"/>
      </c:catAx>
      <c:valAx>
        <c:axId val="222092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209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158668727384724E-2"/>
          <c:y val="6.6509166942599632E-2"/>
          <c:w val="0.88393883927637029"/>
          <c:h val="0.694049496322270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3.9341338766907766E-3"/>
                  <c:y val="-9.3081614056403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2.0239099116491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964246840161158E-2"/>
                  <c:y val="-1.7347799242707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043823641310539E-2"/>
                  <c:y val="-1.8581041086509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029680267853473E-2"/>
                  <c:y val="-8.90201635155292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_р_.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41.5</c:v>
                </c:pt>
                <c:pt idx="1">
                  <c:v>49.8</c:v>
                </c:pt>
                <c:pt idx="2">
                  <c:v>54</c:v>
                </c:pt>
                <c:pt idx="3">
                  <c:v>57.5</c:v>
                </c:pt>
                <c:pt idx="4">
                  <c:v>60.8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2093624"/>
        <c:axId val="222094016"/>
        <c:axId val="0"/>
      </c:bar3DChart>
      <c:catAx>
        <c:axId val="222093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2094016"/>
        <c:crosses val="autoZero"/>
        <c:auto val="1"/>
        <c:lblAlgn val="ctr"/>
        <c:lblOffset val="100"/>
        <c:noMultiLvlLbl val="0"/>
      </c:catAx>
      <c:valAx>
        <c:axId val="22209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2093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814979009786604E-2"/>
          <c:y val="0.13842857787901766"/>
          <c:w val="0.88393883927637029"/>
          <c:h val="0.686200595415816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spPr>
            <a:solidFill>
              <a:srgbClr val="33CC33"/>
            </a:solidFill>
            <a:ln>
              <a:noFill/>
            </a:ln>
            <a:effectLst/>
            <a:sp3d/>
          </c:spPr>
          <c:invertIfNegative val="1"/>
          <c:dLbls>
            <c:dLbl>
              <c:idx val="0"/>
              <c:layout>
                <c:manualLayout>
                  <c:x val="1.2495779864804666E-2"/>
                  <c:y val="-1.9334104525685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539059845561865E-2"/>
                  <c:y val="-1.3784361566411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3819295159221788E-3"/>
                  <c:y val="-2.4563862305324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5917940077855428E-3"/>
                  <c:y val="-1.953541099149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9096011985723269E-3"/>
                  <c:y val="-2.9399954107388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_р_.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7.2</c:v>
                </c:pt>
                <c:pt idx="1">
                  <c:v>8.1</c:v>
                </c:pt>
                <c:pt idx="2">
                  <c:v>8.5</c:v>
                </c:pt>
                <c:pt idx="3">
                  <c:v>8.6</c:v>
                </c:pt>
                <c:pt idx="4">
                  <c:v>8.6999999999999993</c:v>
                </c:pt>
              </c:numCache>
            </c:numRef>
          </c:val>
          <c:shape val="cylinder"/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2094800"/>
        <c:axId val="222095192"/>
        <c:axId val="0"/>
      </c:bar3DChart>
      <c:catAx>
        <c:axId val="22209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2095192"/>
        <c:crosses val="autoZero"/>
        <c:auto val="1"/>
        <c:lblAlgn val="ctr"/>
        <c:lblOffset val="100"/>
        <c:noMultiLvlLbl val="0"/>
      </c:catAx>
      <c:valAx>
        <c:axId val="222095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209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0.17152</cdr:x>
      <cdr:y>0.03204</cdr:y>
    </cdr:from>
    <cdr:to>
      <cdr:x>0.44394</cdr:x>
      <cdr:y>0.06407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24136" y="144016"/>
          <a:ext cx="1944216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0.1536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0" y="0"/>
          <a:ext cx="3566805" cy="707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Высокотехнологичная медицинская помощь, млрд. рублей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0.16994</cdr:x>
      <cdr:y>0.48378</cdr:y>
    </cdr:from>
    <cdr:to>
      <cdr:x>0.31307</cdr:x>
      <cdr:y>0.62138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 rot="20676981">
          <a:off x="1370580" y="2373266"/>
          <a:ext cx="1154328" cy="675020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27000" tIns="0" rIns="0" bIns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19,8</a:t>
          </a:r>
          <a:r>
            <a:rPr lang="ru-RU" sz="2400" b="1" dirty="0" smtClean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 </a:t>
          </a:r>
          <a:r>
            <a:rPr lang="ru-RU" sz="24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0.34852</cdr:x>
      <cdr:y>0.39571</cdr:y>
    </cdr:from>
    <cdr:to>
      <cdr:x>0.49166</cdr:x>
      <cdr:y>0.53331</cdr:y>
    </cdr:to>
    <cdr:sp macro="" textlink="">
      <cdr:nvSpPr>
        <cdr:cNvPr id="5" name="Стрелка вправо 4"/>
        <cdr:cNvSpPr/>
      </cdr:nvSpPr>
      <cdr:spPr>
        <a:xfrm xmlns:a="http://schemas.openxmlformats.org/drawingml/2006/main" rot="20676981">
          <a:off x="2810738" y="1941229"/>
          <a:ext cx="1154409" cy="675020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27000" tIns="0" rIns="0" bIns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8,9</a:t>
          </a:r>
          <a:r>
            <a:rPr lang="ru-RU" sz="2400" b="1" dirty="0" smtClean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 </a:t>
          </a:r>
          <a:r>
            <a:rPr lang="ru-RU" sz="24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0.50923</cdr:x>
      <cdr:y>0.30764</cdr:y>
    </cdr:from>
    <cdr:to>
      <cdr:x>0.65237</cdr:x>
      <cdr:y>0.44524</cdr:y>
    </cdr:to>
    <cdr:sp macro="" textlink="">
      <cdr:nvSpPr>
        <cdr:cNvPr id="6" name="Стрелка вправо 5"/>
        <cdr:cNvSpPr/>
      </cdr:nvSpPr>
      <cdr:spPr>
        <a:xfrm xmlns:a="http://schemas.openxmlformats.org/drawingml/2006/main" rot="20676981">
          <a:off x="4106883" y="1509180"/>
          <a:ext cx="1154410" cy="675021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27000" tIns="0" rIns="0" bIns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6,5</a:t>
          </a:r>
          <a:r>
            <a:rPr lang="ru-RU" sz="2400" b="1" dirty="0" smtClean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 </a:t>
          </a:r>
          <a:r>
            <a:rPr lang="ru-RU" sz="24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0.66994</cdr:x>
      <cdr:y>0.21957</cdr:y>
    </cdr:from>
    <cdr:to>
      <cdr:x>0.81307</cdr:x>
      <cdr:y>0.35717</cdr:y>
    </cdr:to>
    <cdr:sp macro="" textlink="">
      <cdr:nvSpPr>
        <cdr:cNvPr id="7" name="Стрелка вправо 6"/>
        <cdr:cNvSpPr/>
      </cdr:nvSpPr>
      <cdr:spPr>
        <a:xfrm xmlns:a="http://schemas.openxmlformats.org/drawingml/2006/main" rot="20676981">
          <a:off x="5403028" y="1077123"/>
          <a:ext cx="1154328" cy="675020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27000" tIns="0" rIns="0" bIns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5,7</a:t>
          </a:r>
          <a:r>
            <a:rPr lang="ru-RU" sz="2400" b="1" dirty="0" smtClean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 </a:t>
          </a:r>
          <a:r>
            <a:rPr lang="ru-RU" sz="24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rPr>
            <a:t>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0.43866</cdr:x>
      <cdr:y>0.63932</cdr:y>
    </cdr:from>
    <cdr:to>
      <cdr:x>0.57344</cdr:x>
      <cdr:y>0.85296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599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1248" tIns="45624" rIns="91248" bIns="4562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6332"/>
          </a:xfrm>
          <a:prstGeom prst="rect">
            <a:avLst/>
          </a:prstGeom>
        </p:spPr>
        <p:txBody>
          <a:bodyPr vert="horz" lIns="91248" tIns="45624" rIns="91248" bIns="45624" rtlCol="0"/>
          <a:lstStyle>
            <a:lvl1pPr algn="r">
              <a:defRPr sz="1200"/>
            </a:lvl1pPr>
          </a:lstStyle>
          <a:p>
            <a:fld id="{6487CF58-9ED6-489A-BEA0-9B07D6EEF731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6332"/>
          </a:xfrm>
          <a:prstGeom prst="rect">
            <a:avLst/>
          </a:prstGeom>
        </p:spPr>
        <p:txBody>
          <a:bodyPr vert="horz" lIns="91248" tIns="45624" rIns="91248" bIns="4562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248" tIns="45624" rIns="91248" bIns="45624" rtlCol="0" anchor="b"/>
          <a:lstStyle>
            <a:lvl1pPr algn="r">
              <a:defRPr sz="1200"/>
            </a:lvl1pPr>
          </a:lstStyle>
          <a:p>
            <a:fld id="{6C13C1F9-3AA3-46BA-94A5-95FDB178C3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293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1248" tIns="45624" rIns="91248" bIns="4562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6332"/>
          </a:xfrm>
          <a:prstGeom prst="rect">
            <a:avLst/>
          </a:prstGeom>
        </p:spPr>
        <p:txBody>
          <a:bodyPr vert="horz" lIns="91248" tIns="45624" rIns="91248" bIns="45624" rtlCol="0"/>
          <a:lstStyle>
            <a:lvl1pPr algn="r">
              <a:defRPr sz="1200"/>
            </a:lvl1pPr>
          </a:lstStyle>
          <a:p>
            <a:fld id="{295CECB2-F4E8-4D53-8419-F20F152F1B61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8" tIns="45624" rIns="91248" bIns="4562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248" tIns="45624" rIns="91248" bIns="4562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6332"/>
          </a:xfrm>
          <a:prstGeom prst="rect">
            <a:avLst/>
          </a:prstGeom>
        </p:spPr>
        <p:txBody>
          <a:bodyPr vert="horz" lIns="91248" tIns="45624" rIns="91248" bIns="4562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248" tIns="45624" rIns="91248" bIns="45624" rtlCol="0" anchor="b"/>
          <a:lstStyle>
            <a:lvl1pPr algn="r">
              <a:defRPr sz="1200"/>
            </a:lvl1pPr>
          </a:lstStyle>
          <a:p>
            <a:fld id="{0720302A-B7A3-40E5-B857-EA15797DB5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343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54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546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79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20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79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245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6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68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6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73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64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64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19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000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156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976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апрельского прогноза – 2014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0302A-B7A3-40E5-B857-EA15797DB52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19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0000" y="4365104"/>
            <a:ext cx="6624000" cy="12736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6069-0187-46B1-AA3C-F5A5DD5A449E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2" descr="C:\Documents and Settings\chernositova\Рабочий стол\КАТЯ\герб РТ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765" y="418606"/>
            <a:ext cx="1193902" cy="121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959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E80D3-9453-4851-BFC9-7CE5E845A152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03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532E-8C0B-43EF-990A-CF781335C002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93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0DACBF-AAED-4636-A9ED-1D9812CF6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02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9342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33400" y="1219200"/>
            <a:ext cx="8305800" cy="47244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6B32F4F-B685-48E7-866A-5E9E66C512A4}" type="datetime1">
              <a:rPr lang="ru-RU" smtClean="0"/>
              <a:pPr>
                <a:defRPr/>
              </a:pPr>
              <a:t>18.10.2018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CDF1142-14F8-4263-B9B0-757F2F7F4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 sz="1000" b="1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651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600" y="-17463"/>
            <a:ext cx="7308850" cy="114300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4E8EE-9118-471B-96D6-9AC413342D94}" type="datetime1">
              <a:rPr lang="ru-RU" smtClean="0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A0D53-402D-4AC4-8D98-4A34F50A24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73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Вывод слайда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1B7F3F9D-235A-40C4-B761-E46D92AE2492}" type="slidenum">
              <a:rPr lang="ru-RU" smtClean="0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5" y="215900"/>
            <a:ext cx="8642350" cy="215900"/>
          </a:xfrm>
        </p:spPr>
        <p:txBody>
          <a:bodyPr lIns="0" tIns="0" rIns="0" bIns="18000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Примечания:</a:t>
            </a:r>
            <a:r>
              <a:rPr lang="ru-RU" dirty="0"/>
              <a:t> </a:t>
            </a:r>
            <a:r>
              <a:rPr lang="ru-RU" dirty="0" smtClean="0"/>
              <a:t>1 –</a:t>
            </a:r>
            <a:br>
              <a:rPr lang="ru-RU" dirty="0" smtClean="0"/>
            </a:br>
            <a:r>
              <a:rPr lang="ru-RU" dirty="0" smtClean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2279527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объект многоуровневый 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3"/>
          <p:cNvCxnSpPr>
            <a:cxnSpLocks noChangeShapeType="1"/>
          </p:cNvCxnSpPr>
          <p:nvPr/>
        </p:nvCxnSpPr>
        <p:spPr bwMode="auto">
          <a:xfrm flipV="1">
            <a:off x="0" y="6311900"/>
            <a:ext cx="8051800" cy="0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1" name="Прямая соединительная линия 6"/>
          <p:cNvCxnSpPr>
            <a:cxnSpLocks noChangeShapeType="1"/>
          </p:cNvCxnSpPr>
          <p:nvPr/>
        </p:nvCxnSpPr>
        <p:spPr bwMode="auto">
          <a:xfrm>
            <a:off x="0" y="25400"/>
            <a:ext cx="9144000" cy="0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</p:cxn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47777"/>
            <a:ext cx="9144000" cy="4949825"/>
          </a:xfrm>
          <a:prstGeom prst="rect">
            <a:avLst/>
          </a:prstGeom>
        </p:spPr>
        <p:txBody>
          <a:bodyPr/>
          <a:lstStyle>
            <a:lvl1pPr marL="265113" indent="-265113">
              <a:buFont typeface="Wingdings" pitchFamily="2" charset="2"/>
              <a:buChar char="§"/>
              <a:defRPr lang="ru-RU" sz="1600" dirty="0" smtClean="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Текст 7"/>
          <p:cNvSpPr>
            <a:spLocks noGrp="1"/>
          </p:cNvSpPr>
          <p:nvPr>
            <p:ph type="body" sz="quarter" idx="10"/>
          </p:nvPr>
        </p:nvSpPr>
        <p:spPr>
          <a:xfrm>
            <a:off x="1" y="6402812"/>
            <a:ext cx="7000892" cy="2585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200" baseline="0"/>
            </a:lvl1pPr>
            <a:lvl2pPr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Заголовок 25"/>
          <p:cNvSpPr>
            <a:spLocks noGrp="1"/>
          </p:cNvSpPr>
          <p:nvPr>
            <p:ph type="title"/>
          </p:nvPr>
        </p:nvSpPr>
        <p:spPr>
          <a:xfrm>
            <a:off x="0" y="38100"/>
            <a:ext cx="91440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>
              <a:spcBef>
                <a:spcPts val="600"/>
              </a:spcBef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6" name="Содержимое 15"/>
          <p:cNvSpPr>
            <a:spLocks noGrp="1"/>
          </p:cNvSpPr>
          <p:nvPr>
            <p:ph sz="quarter" idx="12"/>
          </p:nvPr>
        </p:nvSpPr>
        <p:spPr>
          <a:xfrm>
            <a:off x="0" y="940000"/>
            <a:ext cx="91440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>
              <a:buNone/>
              <a:defRPr sz="14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934695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! Заголовок и объект многоуровневый 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3"/>
          <p:cNvCxnSpPr>
            <a:cxnSpLocks noChangeShapeType="1"/>
          </p:cNvCxnSpPr>
          <p:nvPr/>
        </p:nvCxnSpPr>
        <p:spPr bwMode="auto">
          <a:xfrm>
            <a:off x="0" y="6311900"/>
            <a:ext cx="9144000" cy="0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1" name="Прямая соединительная линия 6"/>
          <p:cNvCxnSpPr>
            <a:cxnSpLocks noChangeShapeType="1"/>
          </p:cNvCxnSpPr>
          <p:nvPr/>
        </p:nvCxnSpPr>
        <p:spPr bwMode="auto">
          <a:xfrm>
            <a:off x="0" y="25400"/>
            <a:ext cx="9144000" cy="0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</p:cxn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3697"/>
            <a:ext cx="9144000" cy="5653904"/>
          </a:xfrm>
          <a:prstGeom prst="rect">
            <a:avLst/>
          </a:prstGeom>
        </p:spPr>
        <p:txBody>
          <a:bodyPr/>
          <a:lstStyle>
            <a:lvl1pPr marL="265113" indent="-265113">
              <a:buFont typeface="Wingdings" pitchFamily="2" charset="2"/>
              <a:buChar char="§"/>
              <a:defRPr lang="ru-RU" sz="1600" dirty="0" smtClean="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Текст 7"/>
          <p:cNvSpPr>
            <a:spLocks noGrp="1"/>
          </p:cNvSpPr>
          <p:nvPr>
            <p:ph type="body" sz="quarter" idx="10"/>
          </p:nvPr>
        </p:nvSpPr>
        <p:spPr>
          <a:xfrm>
            <a:off x="1" y="6402812"/>
            <a:ext cx="7000892" cy="2585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200" baseline="0"/>
            </a:lvl1pPr>
            <a:lvl2pPr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Заголовок 25"/>
          <p:cNvSpPr>
            <a:spLocks noGrp="1"/>
          </p:cNvSpPr>
          <p:nvPr>
            <p:ph type="title"/>
          </p:nvPr>
        </p:nvSpPr>
        <p:spPr>
          <a:xfrm>
            <a:off x="0" y="38100"/>
            <a:ext cx="9144000" cy="369332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>
              <a:spcBef>
                <a:spcPts val="600"/>
              </a:spcBef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4125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мыслов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 userDrawn="1"/>
        </p:nvCxnSpPr>
        <p:spPr>
          <a:xfrm>
            <a:off x="0" y="6314181"/>
            <a:ext cx="9144000" cy="0"/>
          </a:xfrm>
          <a:prstGeom prst="line">
            <a:avLst/>
          </a:prstGeom>
          <a:ln w="19050" cmpd="sng">
            <a:solidFill>
              <a:srgbClr val="FF0000">
                <a:alpha val="64000"/>
              </a:srgb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528206" y="6389197"/>
            <a:ext cx="465137" cy="365125"/>
          </a:xfrm>
        </p:spPr>
        <p:txBody>
          <a:bodyPr/>
          <a:lstStyle/>
          <a:p>
            <a:fld id="{239E4342-190E-0041-AF19-F2625E934B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143000"/>
          </a:xfrm>
          <a:prstGeom prst="rect">
            <a:avLst/>
          </a:prstGeom>
          <a:gradFill flip="none" rotWithShape="1">
            <a:gsLst>
              <a:gs pos="0">
                <a:srgbClr val="005D00"/>
              </a:gs>
              <a:gs pos="100000">
                <a:srgbClr val="009B00"/>
              </a:gs>
            </a:gsLst>
            <a:path path="circle">
              <a:fillToRect t="100000" r="100000"/>
            </a:path>
            <a:tileRect l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36000" rIns="91440" bIns="36000" numCol="1" rtlCol="0" anchor="ctr" anchorCtr="0" compatLnSpc="1">
            <a:prstTxWarp prst="textNoShape">
              <a:avLst/>
            </a:prstTxWarp>
          </a:bodyPr>
          <a:lstStyle>
            <a:lvl1pPr algn="just">
              <a:defRPr lang="ru-RU" sz="3200" b="1" dirty="0">
                <a:solidFill>
                  <a:schemeClr val="bg1"/>
                </a:solidFill>
              </a:defRPr>
            </a:lvl1pPr>
          </a:lstStyle>
          <a:p>
            <a:pPr marL="180000" lvl="0" indent="180000" algn="l"/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04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4A68-B673-4684-9F3F-821F35D4A6E9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C:\Documents and Settings\chernositova\Рабочий стол\КАТЯ\герб РТ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9866"/>
            <a:ext cx="648000" cy="65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 flipV="1">
            <a:off x="569206" y="1052736"/>
            <a:ext cx="8005589" cy="0"/>
          </a:xfrm>
          <a:prstGeom prst="line">
            <a:avLst/>
          </a:prstGeom>
          <a:noFill/>
          <a:ln w="57150" cap="flat" cmpd="sng" algn="ctr">
            <a:solidFill>
              <a:srgbClr val="DA1B23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65865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A2963-4FC5-4A9F-8CD6-74681B3D2DBA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54E2E-E654-4C6B-B63A-614F586F4C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501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F458E-6F8D-44A2-91AA-8CEDA813E2FA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DD697-1D75-48DF-A0F0-9FB296CB1E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196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140EA-4410-4235-BA0C-835F3D1B2A49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13732-F088-45B3-9A04-B1B75E2C57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1083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20F3F-0A6D-4836-B0FC-B2E1C4D67CFF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6C5A6-CBB8-43D5-A96A-27EA72856A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6421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82DB4-261F-44A8-B90A-AD24AA7E4632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B4094-3C5C-4BC3-8DFC-741F019EE9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0121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60FC3-FE10-40C2-A435-BE6B96610DFB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6194D-19A5-4964-B591-82C1711034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325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03160-67B5-4F14-AD12-2A97AF857908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D53E1-8F45-402D-BB0F-C7C059F0B4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3053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CD4A1-DC6A-4216-B17F-98026AB54039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CF463-9851-4084-8209-1579996E5A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0848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171C-1656-4AB5-B708-152DA5057AA4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F832-5EAF-4332-862E-6B2BC14126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6416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31BE7-CAA5-4285-BC58-1DCBEE6E4F31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528E6-34B0-4A98-955C-DC19CF3C2B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03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C1F-1F81-41EB-B22D-EF7F93E03A10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2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FAE7A-A6E7-4B8D-925C-916CD42D5914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CAADA-AF5F-4B33-93EB-417B4134F5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85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278F-12A9-4264-9E61-045E0990F3B0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 descr="C:\Documents and Settings\chernositova\Рабочий стол\КАТЯ\герб РТ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9866"/>
            <a:ext cx="648000" cy="65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 userDrawn="1"/>
        </p:nvCxnSpPr>
        <p:spPr>
          <a:xfrm flipV="1">
            <a:off x="569206" y="1052736"/>
            <a:ext cx="8005589" cy="0"/>
          </a:xfrm>
          <a:prstGeom prst="line">
            <a:avLst/>
          </a:prstGeom>
          <a:noFill/>
          <a:ln w="57150" cap="flat" cmpd="sng" algn="ctr">
            <a:solidFill>
              <a:srgbClr val="DA1B23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67456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B584-B1C0-4E0B-AD65-8ADE4B28945D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80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5006-C68E-44F5-AD89-D9C51F1AF388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74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23C97-EF70-4E28-9A0E-C741A3F54BB5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65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F4E-DA57-46AC-A6BC-0722CECC2052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3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35DC-BFB9-47C9-A163-B8A31961A73E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65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Скругленный прямоугольник 8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8229600" cy="4857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F51C3D8-4FBB-460D-A6B0-467B8CCF4934}" type="datetime1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2988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02896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689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6" r:id="rId12"/>
    <p:sldLayoutId id="2147483697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274638"/>
            <a:ext cx="8075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118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E1CE2D-4960-4692-BAD8-91ED3FC47493}" type="datetime1">
              <a:rPr lang="ru-RU"/>
              <a:pPr>
                <a:defRPr/>
              </a:pPr>
              <a:t>18.10.2018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10400" y="142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91005E-7593-4761-969C-1CF9DA0C00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12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0825" y="1700213"/>
            <a:ext cx="8893175" cy="220503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3600" b="1" cap="all" dirty="0">
              <a:solidFill>
                <a:srgbClr val="339966"/>
              </a:solidFill>
              <a:cs typeface="Arial" charset="0"/>
            </a:endParaRPr>
          </a:p>
        </p:txBody>
      </p:sp>
      <p:sp>
        <p:nvSpPr>
          <p:cNvPr id="2051" name="Подзаголовок 2"/>
          <p:cNvSpPr txBox="1">
            <a:spLocks/>
          </p:cNvSpPr>
          <p:nvPr/>
        </p:nvSpPr>
        <p:spPr bwMode="auto">
          <a:xfrm>
            <a:off x="0" y="5548313"/>
            <a:ext cx="91440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ru-RU" altLang="ru-RU" sz="3200">
              <a:solidFill>
                <a:srgbClr val="1F497D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2" name="Заголовок 9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2951162"/>
          </a:xfrm>
        </p:spPr>
        <p:txBody>
          <a:bodyPr/>
          <a:lstStyle/>
          <a:p>
            <a:pPr eaLnBrk="1" hangingPunct="1"/>
            <a:r>
              <a:rPr lang="ru-RU" sz="3200" dirty="0">
                <a:solidFill>
                  <a:prstClr val="black"/>
                </a:solidFill>
              </a:rPr>
              <a:t>О проекте бюджета Территориального фонда обязательного медицинского страхования Республики Татарстан </a:t>
            </a:r>
            <a:br>
              <a:rPr lang="ru-RU" sz="3200" dirty="0">
                <a:solidFill>
                  <a:prstClr val="black"/>
                </a:solidFill>
              </a:rPr>
            </a:br>
            <a:r>
              <a:rPr lang="ru-RU" sz="3200" dirty="0">
                <a:solidFill>
                  <a:prstClr val="black"/>
                </a:solidFill>
              </a:rPr>
              <a:t>на </a:t>
            </a:r>
            <a:r>
              <a:rPr lang="ru-RU" sz="3200" dirty="0" smtClean="0">
                <a:solidFill>
                  <a:prstClr val="black"/>
                </a:solidFill>
              </a:rPr>
              <a:t>201</a:t>
            </a:r>
            <a:r>
              <a:rPr lang="en-US" sz="3200" dirty="0" smtClean="0">
                <a:solidFill>
                  <a:prstClr val="black"/>
                </a:solidFill>
              </a:rPr>
              <a:t>9</a:t>
            </a:r>
            <a:r>
              <a:rPr lang="ru-RU" sz="3200" dirty="0" smtClean="0">
                <a:solidFill>
                  <a:prstClr val="black"/>
                </a:solidFill>
              </a:rPr>
              <a:t>-20</a:t>
            </a:r>
            <a:r>
              <a:rPr lang="en-US" sz="3200" dirty="0" smtClean="0">
                <a:solidFill>
                  <a:prstClr val="black"/>
                </a:solidFill>
              </a:rPr>
              <a:t>21</a:t>
            </a:r>
            <a:r>
              <a:rPr lang="ru-RU" sz="3200" dirty="0" smtClean="0">
                <a:solidFill>
                  <a:prstClr val="black"/>
                </a:solidFill>
              </a:rPr>
              <a:t> гг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lang="ru-RU" altLang="ru-RU" dirty="0" smtClean="0"/>
          </a:p>
        </p:txBody>
      </p:sp>
      <p:sp>
        <p:nvSpPr>
          <p:cNvPr id="2055" name="Rectangle 38"/>
          <p:cNvSpPr>
            <a:spLocks noChangeArrowheads="1"/>
          </p:cNvSpPr>
          <p:nvPr/>
        </p:nvSpPr>
        <p:spPr bwMode="auto">
          <a:xfrm>
            <a:off x="1457324" y="343767"/>
            <a:ext cx="6480175" cy="958850"/>
          </a:xfrm>
          <a:prstGeom prst="rect">
            <a:avLst/>
          </a:prstGeom>
          <a:solidFill>
            <a:srgbClr val="FCFC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prstClr val="black"/>
                </a:solidFill>
                <a:cs typeface="Arial" charset="0"/>
              </a:rPr>
              <a:t>Территориальный фонд обязательного медицинского страхования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prstClr val="black"/>
                </a:solidFill>
                <a:cs typeface="Arial" charset="0"/>
              </a:rPr>
              <a:t>Республики Татарстан</a:t>
            </a:r>
            <a:endParaRPr lang="ru-RU" altLang="ru-RU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056" name="Text Box 41"/>
          <p:cNvSpPr txBox="1">
            <a:spLocks noChangeArrowheads="1"/>
          </p:cNvSpPr>
          <p:nvPr/>
        </p:nvSpPr>
        <p:spPr bwMode="auto">
          <a:xfrm>
            <a:off x="2339752" y="6237288"/>
            <a:ext cx="47525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C0504D"/>
              </a:buClr>
            </a:pPr>
            <a:r>
              <a:rPr lang="ru-RU" altLang="ru-RU" sz="2400" b="1" dirty="0">
                <a:solidFill>
                  <a:prstClr val="black"/>
                </a:solidFill>
              </a:rPr>
              <a:t>Казань, </a:t>
            </a:r>
            <a:r>
              <a:rPr lang="en-US" altLang="ru-RU" sz="2400" b="1" dirty="0" smtClean="0">
                <a:solidFill>
                  <a:prstClr val="black"/>
                </a:solidFill>
              </a:rPr>
              <a:t>1</a:t>
            </a:r>
            <a:r>
              <a:rPr lang="ru-RU" altLang="ru-RU" sz="2400" b="1" dirty="0" smtClean="0">
                <a:solidFill>
                  <a:prstClr val="black"/>
                </a:solidFill>
              </a:rPr>
              <a:t>8 октября 201</a:t>
            </a:r>
            <a:r>
              <a:rPr lang="en-US" altLang="ru-RU" sz="2400" b="1" dirty="0" smtClean="0">
                <a:solidFill>
                  <a:prstClr val="black"/>
                </a:solidFill>
              </a:rPr>
              <a:t>8</a:t>
            </a:r>
            <a:r>
              <a:rPr lang="ru-RU" altLang="ru-RU" sz="2400" b="1" dirty="0" smtClean="0">
                <a:solidFill>
                  <a:prstClr val="black"/>
                </a:solidFill>
              </a:rPr>
              <a:t> </a:t>
            </a:r>
            <a:r>
              <a:rPr lang="ru-RU" altLang="ru-RU" sz="2400" b="1" dirty="0">
                <a:solidFill>
                  <a:prstClr val="black"/>
                </a:solidFill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4419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0218" y="28413"/>
            <a:ext cx="8075612" cy="99144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Финансирование территориальной программы ОМС за 2017-202</a:t>
            </a:r>
            <a:r>
              <a:rPr lang="en-US" sz="2800" dirty="0" smtClean="0"/>
              <a:t>1</a:t>
            </a:r>
            <a:r>
              <a:rPr lang="ru-RU" sz="2800" dirty="0" smtClean="0"/>
              <a:t> гг. 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668344" y="1340768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11787"/>
              </p:ext>
            </p:extLst>
          </p:nvPr>
        </p:nvGraphicFramePr>
        <p:xfrm>
          <a:off x="899592" y="1412776"/>
          <a:ext cx="766834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трелка вправо 7"/>
          <p:cNvSpPr/>
          <p:nvPr/>
        </p:nvSpPr>
        <p:spPr>
          <a:xfrm rot="20676981">
            <a:off x="2326214" y="3998143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21,3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9" name="Стрелка вправо 8"/>
          <p:cNvSpPr/>
          <p:nvPr/>
        </p:nvSpPr>
        <p:spPr>
          <a:xfrm rot="20676981">
            <a:off x="3637023" y="3595546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9,4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0" name="Стрелка вправо 9"/>
          <p:cNvSpPr/>
          <p:nvPr/>
        </p:nvSpPr>
        <p:spPr>
          <a:xfrm rot="20676981">
            <a:off x="4929063" y="3215329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7,0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1" name="Стрелка вправо 10"/>
          <p:cNvSpPr/>
          <p:nvPr/>
        </p:nvSpPr>
        <p:spPr>
          <a:xfrm rot="20676981">
            <a:off x="6221103" y="2889200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6,0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90756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4288"/>
            <a:ext cx="8075612" cy="10293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Расходы на онкологическую </a:t>
            </a:r>
            <a:br>
              <a:rPr lang="ru-RU" sz="2800" dirty="0" smtClean="0"/>
            </a:br>
            <a:r>
              <a:rPr lang="ru-RU" sz="2800" dirty="0" smtClean="0"/>
              <a:t>медицинскую помощь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5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389222"/>
              </p:ext>
            </p:extLst>
          </p:nvPr>
        </p:nvGraphicFramePr>
        <p:xfrm>
          <a:off x="899592" y="1412776"/>
          <a:ext cx="766834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668344" y="1340768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93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4288"/>
            <a:ext cx="8075612" cy="10293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Расходы на отдельные виды помощи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306509"/>
              </p:ext>
            </p:extLst>
          </p:nvPr>
        </p:nvGraphicFramePr>
        <p:xfrm>
          <a:off x="467543" y="1340768"/>
          <a:ext cx="356680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609581804"/>
              </p:ext>
            </p:extLst>
          </p:nvPr>
        </p:nvGraphicFramePr>
        <p:xfrm>
          <a:off x="3491880" y="184482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832656" y="1556792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мл</a:t>
            </a:r>
            <a:r>
              <a:rPr lang="ru-RU" altLang="ru-RU" sz="1600" b="1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39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4288"/>
            <a:ext cx="8075612" cy="10293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/>
              <a:t>Расходы на отдельные виды помощи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 dirty="0"/>
          </a:p>
        </p:txBody>
      </p:sp>
      <p:graphicFrame>
        <p:nvGraphicFramePr>
          <p:cNvPr id="5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919917"/>
              </p:ext>
            </p:extLst>
          </p:nvPr>
        </p:nvGraphicFramePr>
        <p:xfrm>
          <a:off x="899592" y="1484784"/>
          <a:ext cx="766834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668344" y="1340768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мл</a:t>
            </a:r>
            <a:r>
              <a:rPr lang="ru-RU" altLang="ru-RU" sz="1600" b="1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9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4288"/>
            <a:ext cx="8075612" cy="10293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Ликвидация кадрового дефицита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132899"/>
              </p:ext>
            </p:extLst>
          </p:nvPr>
        </p:nvGraphicFramePr>
        <p:xfrm>
          <a:off x="611559" y="1772816"/>
          <a:ext cx="8424935" cy="3739407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088231"/>
                <a:gridCol w="1152128"/>
                <a:gridCol w="936104"/>
                <a:gridCol w="1224136"/>
                <a:gridCol w="879556"/>
                <a:gridCol w="1136668"/>
                <a:gridCol w="1008112"/>
              </a:tblGrid>
              <a:tr h="4532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1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Подушевой норматив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застрахованного,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Подушевой норматив на 1 застрахованного,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средств,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млн.рублей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Подушевой норматив на 1 застрахованного, 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средств,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</a:tr>
              <a:tr h="2923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</a:tr>
              <a:tr h="12196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 на ликвидацию кадрового дефицита в медицинских организациях, оказывающих первичную медико-санитарную помощь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265</a:t>
                      </a:r>
                      <a:r>
                        <a:rPr lang="en-US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197,7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r>
                        <a:rPr lang="en-US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287,4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087</a:t>
                      </a:r>
                      <a:r>
                        <a:rPr lang="en-US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8" marR="9108" marT="910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26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718171"/>
              </p:ext>
            </p:extLst>
          </p:nvPr>
        </p:nvGraphicFramePr>
        <p:xfrm>
          <a:off x="539552" y="1389974"/>
          <a:ext cx="8424936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7716633" y="1246306"/>
            <a:ext cx="144016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alt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842493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/>
              <a:t>Динамика межтерриториальных </a:t>
            </a:r>
            <a:r>
              <a:rPr lang="ru-RU" sz="2800" dirty="0" smtClean="0"/>
              <a:t>расчетов </a:t>
            </a:r>
            <a:br>
              <a:rPr lang="ru-RU" sz="2800" dirty="0" smtClean="0"/>
            </a:br>
            <a:r>
              <a:rPr lang="ru-RU" sz="2800" dirty="0" smtClean="0"/>
              <a:t>за 2017-2021 гг.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174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82679"/>
            <a:ext cx="8075612" cy="100190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Доходы  и расходы бюджета Фонда </a:t>
            </a:r>
            <a:br>
              <a:rPr lang="ru-RU" sz="2800" dirty="0" smtClean="0"/>
            </a:br>
            <a:r>
              <a:rPr lang="ru-RU" sz="2800" dirty="0" smtClean="0"/>
              <a:t>на 201</a:t>
            </a:r>
            <a:r>
              <a:rPr lang="ru-RU" sz="2800" dirty="0"/>
              <a:t>9</a:t>
            </a:r>
            <a:r>
              <a:rPr lang="ru-RU" sz="2800" dirty="0" smtClean="0"/>
              <a:t>-202</a:t>
            </a:r>
            <a:r>
              <a:rPr lang="en-US" sz="2800" dirty="0" smtClean="0"/>
              <a:t>1</a:t>
            </a:r>
            <a:r>
              <a:rPr lang="ru-RU" sz="2800" dirty="0" smtClean="0"/>
              <a:t> гг. 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 dirty="0"/>
          </a:p>
        </p:txBody>
      </p:sp>
      <p:graphicFrame>
        <p:nvGraphicFramePr>
          <p:cNvPr id="5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057855"/>
              </p:ext>
            </p:extLst>
          </p:nvPr>
        </p:nvGraphicFramePr>
        <p:xfrm>
          <a:off x="827584" y="1359151"/>
          <a:ext cx="7931596" cy="4302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7656636" y="1071814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1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790576" y="2748390"/>
            <a:ext cx="77041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latin typeface="Verdana" pitchFamily="34" charset="0"/>
              </a:rPr>
              <a:t>БЛАГОДАРЮ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82986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68002"/>
            <a:ext cx="8075612" cy="93610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/>
              <a:t>Основы формирования бюджета Фонда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85999" y="1628800"/>
            <a:ext cx="80655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Бюджетный кодекс Российской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Федерации, Бюджетный кодекс Республики Татарстан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Федеральный закон №326-ФЗ «Об обязательном медицинском страховании в Российской Федерации»</a:t>
            </a:r>
          </a:p>
          <a:p>
            <a:pPr marL="457200" indent="-457200">
              <a:buFontTx/>
              <a:buAutoNum type="arabicPeriod"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Российской Федерации на 2019 год и на плановый период 2020 и 2021 годов</a:t>
            </a:r>
          </a:p>
          <a:p>
            <a:pPr marL="457200" indent="-457200">
              <a:buFontTx/>
              <a:buAutoNum type="arabicPeriod"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 Программы государственных гарантий бесплатного оказания гражданам медицинской помощи на 2019 год и плановый период 2020 и 2021 годов.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89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4288"/>
            <a:ext cx="8075612" cy="10293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Структура доходной части бюджета Фонда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6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095564"/>
              </p:ext>
            </p:extLst>
          </p:nvPr>
        </p:nvGraphicFramePr>
        <p:xfrm>
          <a:off x="611560" y="1187276"/>
          <a:ext cx="4320480" cy="238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659779"/>
              </p:ext>
            </p:extLst>
          </p:nvPr>
        </p:nvGraphicFramePr>
        <p:xfrm>
          <a:off x="4748042" y="1187276"/>
          <a:ext cx="4395958" cy="231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7668344" y="899939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2852706"/>
              </p:ext>
            </p:extLst>
          </p:nvPr>
        </p:nvGraphicFramePr>
        <p:xfrm>
          <a:off x="2051720" y="4515106"/>
          <a:ext cx="5174704" cy="1953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7595741" y="4066310"/>
            <a:ext cx="144016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alt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1760" y="3886814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 из других субъектов РФ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39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Graphic spid="10" grpId="0">
        <p:bldAsOne/>
      </p:bldGraphic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4288"/>
            <a:ext cx="8075612" cy="10293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/>
              <a:t>Динамика </a:t>
            </a:r>
            <a:r>
              <a:rPr lang="ru-RU" sz="2800" dirty="0" smtClean="0"/>
              <a:t>доходов за 2017-2021 гг.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5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4150669"/>
              </p:ext>
            </p:extLst>
          </p:nvPr>
        </p:nvGraphicFramePr>
        <p:xfrm>
          <a:off x="677988" y="1340768"/>
          <a:ext cx="8064896" cy="4905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7656636" y="756271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96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4288"/>
            <a:ext cx="8075612" cy="10293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Субвенция ФФОМС за 2017-2021 гг.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6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968328"/>
              </p:ext>
            </p:extLst>
          </p:nvPr>
        </p:nvGraphicFramePr>
        <p:xfrm>
          <a:off x="539552" y="1017173"/>
          <a:ext cx="8219628" cy="4572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7656636" y="756271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62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4288"/>
            <a:ext cx="8075612" cy="10293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Межбюджетные трансферты из бюджета Республики </a:t>
            </a:r>
            <a:r>
              <a:rPr lang="ru-RU" sz="2800" dirty="0"/>
              <a:t>Т</a:t>
            </a:r>
            <a:r>
              <a:rPr lang="ru-RU" sz="2800" dirty="0" smtClean="0"/>
              <a:t>атарстан за 2017-2021 гг.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044047"/>
              </p:ext>
            </p:extLst>
          </p:nvPr>
        </p:nvGraphicFramePr>
        <p:xfrm>
          <a:off x="755576" y="1772816"/>
          <a:ext cx="8063706" cy="395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7668344" y="1232037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53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4288"/>
            <a:ext cx="8075612" cy="10293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/>
              <a:t>Динамика </a:t>
            </a:r>
            <a:r>
              <a:rPr lang="ru-RU" sz="2800" dirty="0" smtClean="0">
                <a:cs typeface="Times New Roman" panose="02020603050405020304" pitchFamily="18" charset="0"/>
              </a:rPr>
              <a:t>межбюджетных трансфертов </a:t>
            </a:r>
            <a:r>
              <a:rPr lang="ru-RU" sz="2800" dirty="0">
                <a:cs typeface="Times New Roman" panose="02020603050405020304" pitchFamily="18" charset="0"/>
              </a:rPr>
              <a:t>из других субъектов </a:t>
            </a:r>
            <a:r>
              <a:rPr lang="ru-RU" sz="2800" dirty="0" smtClean="0">
                <a:cs typeface="Times New Roman" panose="02020603050405020304" pitchFamily="18" charset="0"/>
              </a:rPr>
              <a:t>РФ </a:t>
            </a:r>
            <a:r>
              <a:rPr lang="ru-RU" sz="2800" dirty="0" smtClean="0"/>
              <a:t>за 2017-2021 гг.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7668344" y="1088368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461726"/>
              </p:ext>
            </p:extLst>
          </p:nvPr>
        </p:nvGraphicFramePr>
        <p:xfrm>
          <a:off x="1034019" y="1196752"/>
          <a:ext cx="7704856" cy="4660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трелка вправо 7"/>
          <p:cNvSpPr/>
          <p:nvPr/>
        </p:nvSpPr>
        <p:spPr>
          <a:xfrm rot="20676981">
            <a:off x="2408608" y="3541970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16,8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0" name="Стрелка вправо 9"/>
          <p:cNvSpPr/>
          <p:nvPr/>
        </p:nvSpPr>
        <p:spPr>
          <a:xfrm rot="20676981">
            <a:off x="3700648" y="3215841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9,3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1" name="Стрелка вправо 10"/>
          <p:cNvSpPr/>
          <p:nvPr/>
        </p:nvSpPr>
        <p:spPr>
          <a:xfrm rot="20676981">
            <a:off x="4928887" y="2889712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3,8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2" name="Стрелка вправо 11"/>
          <p:cNvSpPr/>
          <p:nvPr/>
        </p:nvSpPr>
        <p:spPr>
          <a:xfrm rot="20676981">
            <a:off x="6153025" y="2516042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4,0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84405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0218" y="28413"/>
            <a:ext cx="8075612" cy="99144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Динамика расходов за 2017-202</a:t>
            </a:r>
            <a:r>
              <a:rPr lang="en-US" sz="2800" dirty="0" smtClean="0"/>
              <a:t>1</a:t>
            </a:r>
            <a:r>
              <a:rPr lang="ru-RU" sz="2800" dirty="0" smtClean="0"/>
              <a:t> гг. 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689961" y="1019858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842979"/>
              </p:ext>
            </p:extLst>
          </p:nvPr>
        </p:nvGraphicFramePr>
        <p:xfrm>
          <a:off x="940189" y="1591464"/>
          <a:ext cx="763820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Стрелка вправо 8"/>
          <p:cNvSpPr/>
          <p:nvPr/>
        </p:nvSpPr>
        <p:spPr>
          <a:xfrm rot="20676981">
            <a:off x="2336600" y="3786043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20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0" name="Стрелка вправо 9"/>
          <p:cNvSpPr/>
          <p:nvPr/>
        </p:nvSpPr>
        <p:spPr>
          <a:xfrm rot="20676981">
            <a:off x="3595351" y="3450198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8,4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1" name="Стрелка вправо 10"/>
          <p:cNvSpPr/>
          <p:nvPr/>
        </p:nvSpPr>
        <p:spPr>
          <a:xfrm rot="20676981">
            <a:off x="4828148" y="3124070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6,5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2" name="Стрелка вправо 11"/>
          <p:cNvSpPr/>
          <p:nvPr/>
        </p:nvSpPr>
        <p:spPr>
          <a:xfrm rot="20676981">
            <a:off x="6060365" y="2772106"/>
            <a:ext cx="1154328" cy="675020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27000" tIns="0" rIns="0" bIns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5,7</a:t>
            </a:r>
            <a:r>
              <a:rPr lang="ru-RU" sz="2400" b="1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23891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0218" y="28413"/>
            <a:ext cx="8075612" cy="99144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/>
              <a:t>Одноканальное финансирование </a:t>
            </a:r>
            <a:br>
              <a:rPr lang="ru-RU" sz="2800" dirty="0" smtClean="0"/>
            </a:br>
            <a:r>
              <a:rPr lang="ru-RU" sz="2800" dirty="0" smtClean="0"/>
              <a:t>за 2017-202</a:t>
            </a:r>
            <a:r>
              <a:rPr lang="en-US" sz="2800" dirty="0" smtClean="0"/>
              <a:t>1</a:t>
            </a:r>
            <a:r>
              <a:rPr lang="ru-RU" sz="2800" dirty="0" smtClean="0"/>
              <a:t> гг. 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689961" y="1019858"/>
            <a:ext cx="1294954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111195"/>
              </p:ext>
            </p:extLst>
          </p:nvPr>
        </p:nvGraphicFramePr>
        <p:xfrm>
          <a:off x="1115616" y="1340067"/>
          <a:ext cx="7416824" cy="3800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134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81C5"/>
      </a:accent1>
      <a:accent2>
        <a:srgbClr val="DA1B23"/>
      </a:accent2>
      <a:accent3>
        <a:srgbClr val="138815"/>
      </a:accent3>
      <a:accent4>
        <a:srgbClr val="A6A6A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Классическая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13096</TotalTime>
  <Words>450</Words>
  <Application>Microsoft Office PowerPoint</Application>
  <PresentationFormat>Экран (4:3)</PresentationFormat>
  <Paragraphs>140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Calibri</vt:lpstr>
      <vt:lpstr>Tahoma</vt:lpstr>
      <vt:lpstr>Times New Roman</vt:lpstr>
      <vt:lpstr>Verdana</vt:lpstr>
      <vt:lpstr>Wingdings</vt:lpstr>
      <vt:lpstr>1_Тема Office</vt:lpstr>
      <vt:lpstr>2_Тема Office</vt:lpstr>
      <vt:lpstr>О проекте бюджета Территориального фонда обязательного медицинского страхования Республики Татарстан  на 2019-2021 гг.</vt:lpstr>
      <vt:lpstr>Основы формирования бюджета Фонда</vt:lpstr>
      <vt:lpstr>Структура доходной части бюджета Фонда</vt:lpstr>
      <vt:lpstr>Динамика доходов за 2017-2021 гг.</vt:lpstr>
      <vt:lpstr>Субвенция ФФОМС за 2017-2021 гг.</vt:lpstr>
      <vt:lpstr>Межбюджетные трансферты из бюджета Республики Татарстан за 2017-2021 гг.</vt:lpstr>
      <vt:lpstr>Динамика межбюджетных трансфертов из других субъектов РФ за 2017-2021 гг.</vt:lpstr>
      <vt:lpstr>Динамика расходов за 2017-2021 гг. </vt:lpstr>
      <vt:lpstr>Одноканальное финансирование  за 2017-2021 гг. </vt:lpstr>
      <vt:lpstr>Финансирование территориальной программы ОМС за 2017-2021 гг. </vt:lpstr>
      <vt:lpstr>Расходы на онкологическую  медицинскую помощь</vt:lpstr>
      <vt:lpstr>Расходы на отдельные виды помощи</vt:lpstr>
      <vt:lpstr>Расходы на отдельные виды помощи</vt:lpstr>
      <vt:lpstr>Ликвидация кадрового дефицита</vt:lpstr>
      <vt:lpstr>Динамика межтерриториальных расчетов  за 2017-2021 гг.</vt:lpstr>
      <vt:lpstr>Доходы  и расходы бюджета Фонда  на 2019-2021 гг.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Ягнова Ирина Владимировна</dc:creator>
  <cp:lastModifiedBy>Крылов Павел Валентинович</cp:lastModifiedBy>
  <cp:revision>1386</cp:revision>
  <cp:lastPrinted>2018-10-18T06:26:22Z</cp:lastPrinted>
  <dcterms:created xsi:type="dcterms:W3CDTF">2013-02-06T08:46:49Z</dcterms:created>
  <dcterms:modified xsi:type="dcterms:W3CDTF">2018-10-18T06:27:48Z</dcterms:modified>
</cp:coreProperties>
</file>