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57"/>
  </p:notesMasterIdLst>
  <p:handoutMasterIdLst>
    <p:handoutMasterId r:id="rId58"/>
  </p:handoutMasterIdLst>
  <p:sldIdLst>
    <p:sldId id="265" r:id="rId2"/>
    <p:sldId id="567" r:id="rId3"/>
    <p:sldId id="569" r:id="rId4"/>
    <p:sldId id="570" r:id="rId5"/>
    <p:sldId id="571" r:id="rId6"/>
    <p:sldId id="572" r:id="rId7"/>
    <p:sldId id="574" r:id="rId8"/>
    <p:sldId id="575" r:id="rId9"/>
    <p:sldId id="576" r:id="rId10"/>
    <p:sldId id="577" r:id="rId11"/>
    <p:sldId id="578" r:id="rId12"/>
    <p:sldId id="579" r:id="rId13"/>
    <p:sldId id="581" r:id="rId14"/>
    <p:sldId id="582" r:id="rId15"/>
    <p:sldId id="583" r:id="rId16"/>
    <p:sldId id="585" r:id="rId17"/>
    <p:sldId id="586" r:id="rId18"/>
    <p:sldId id="624" r:id="rId19"/>
    <p:sldId id="588" r:id="rId20"/>
    <p:sldId id="589" r:id="rId21"/>
    <p:sldId id="590" r:id="rId22"/>
    <p:sldId id="591" r:id="rId23"/>
    <p:sldId id="592" r:id="rId24"/>
    <p:sldId id="593" r:id="rId25"/>
    <p:sldId id="596" r:id="rId26"/>
    <p:sldId id="594" r:id="rId27"/>
    <p:sldId id="626" r:id="rId28"/>
    <p:sldId id="597" r:id="rId29"/>
    <p:sldId id="627" r:id="rId30"/>
    <p:sldId id="625" r:id="rId31"/>
    <p:sldId id="598" r:id="rId32"/>
    <p:sldId id="599" r:id="rId33"/>
    <p:sldId id="600" r:id="rId34"/>
    <p:sldId id="601" r:id="rId35"/>
    <p:sldId id="602" r:id="rId36"/>
    <p:sldId id="603" r:id="rId37"/>
    <p:sldId id="604" r:id="rId38"/>
    <p:sldId id="605" r:id="rId39"/>
    <p:sldId id="606" r:id="rId40"/>
    <p:sldId id="607" r:id="rId41"/>
    <p:sldId id="608" r:id="rId42"/>
    <p:sldId id="609" r:id="rId43"/>
    <p:sldId id="610" r:id="rId44"/>
    <p:sldId id="611" r:id="rId45"/>
    <p:sldId id="612" r:id="rId46"/>
    <p:sldId id="613" r:id="rId47"/>
    <p:sldId id="614" r:id="rId48"/>
    <p:sldId id="615" r:id="rId49"/>
    <p:sldId id="616" r:id="rId50"/>
    <p:sldId id="617" r:id="rId51"/>
    <p:sldId id="618" r:id="rId52"/>
    <p:sldId id="619" r:id="rId53"/>
    <p:sldId id="564" r:id="rId54"/>
    <p:sldId id="565" r:id="rId55"/>
    <p:sldId id="622" r:id="rId56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51"/>
    <a:srgbClr val="DB1E35"/>
    <a:srgbClr val="A568D2"/>
    <a:srgbClr val="AC95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3.xlsx"/><Relationship Id="rId1" Type="http://schemas.openxmlformats.org/officeDocument/2006/relationships/themeOverride" Target="../theme/themeOverride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893735685823742E-2"/>
          <c:y val="3.5287123984565606E-2"/>
          <c:w val="0.89221963362183232"/>
          <c:h val="0.70885283061417848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Лист1!$B$1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  <c:pt idx="3">
                  <c:v>2017г.</c:v>
                </c:pt>
                <c:pt idx="4">
                  <c:v>2018г.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582</c:v>
                </c:pt>
                <c:pt idx="1">
                  <c:v>500.8</c:v>
                </c:pt>
                <c:pt idx="2">
                  <c:v>471.6</c:v>
                </c:pt>
                <c:pt idx="3">
                  <c:v>594.9</c:v>
                </c:pt>
                <c:pt idx="4">
                  <c:v>801.4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AA-4497-AF08-82CDEF36E365}"/>
            </c:ext>
          </c:extLst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Конс.бюджет РТ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307566382159442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6AA-4497-AF08-82CDEF36E365}"/>
                </c:ext>
              </c:extLst>
            </c:dLbl>
            <c:dLbl>
              <c:idx val="1"/>
              <c:layout>
                <c:manualLayout>
                  <c:x val="-5.3764986178668121E-17"/>
                  <c:y val="-2.35361948788699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6AA-4497-AF08-82CDEF36E365}"/>
                </c:ext>
              </c:extLst>
            </c:dLbl>
            <c:dLbl>
              <c:idx val="2"/>
              <c:layout>
                <c:manualLayout>
                  <c:x val="1.4663347439011734E-3"/>
                  <c:y val="-2.876646040750768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6AA-4497-AF08-82CDEF36E365}"/>
                </c:ext>
              </c:extLst>
            </c:dLbl>
            <c:dLbl>
              <c:idx val="3"/>
              <c:layout>
                <c:manualLayout>
                  <c:x val="-1.0752997235733624E-16"/>
                  <c:y val="-3.138159317182655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6AA-4497-AF08-82CDEF36E365}"/>
                </c:ext>
              </c:extLst>
            </c:dLbl>
            <c:dLbl>
              <c:idx val="4"/>
              <c:layout>
                <c:manualLayout>
                  <c:x val="1.4663347439011734E-3"/>
                  <c:y val="-3.138159317182659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6AA-4497-AF08-82CDEF36E3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  <c:pt idx="3">
                  <c:v>2017г.</c:v>
                </c:pt>
                <c:pt idx="4">
                  <c:v>2018г.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186.8</c:v>
                </c:pt>
                <c:pt idx="1">
                  <c:v>208.6</c:v>
                </c:pt>
                <c:pt idx="2">
                  <c:v>233.9</c:v>
                </c:pt>
                <c:pt idx="3">
                  <c:v>258</c:v>
                </c:pt>
                <c:pt idx="4">
                  <c:v>281.3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6AA-4497-AF08-82CDEF36E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240171776"/>
        <c:axId val="1240171232"/>
      </c:barChart>
      <c:catAx>
        <c:axId val="124017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240171232"/>
        <c:crosses val="autoZero"/>
        <c:auto val="1"/>
        <c:lblAlgn val="ctr"/>
        <c:lblOffset val="100"/>
        <c:noMultiLvlLbl val="0"/>
      </c:catAx>
      <c:valAx>
        <c:axId val="1240171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240171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455865691126871"/>
          <c:y val="0.89402782875911868"/>
          <c:w val="0.55047372426279439"/>
          <c:h val="7.0458709028789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accent4"/>
              </a:solidFill>
              <a:latin typeface="Arial Narrow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596789255281633E-2"/>
          <c:y val="4.0317032705681349E-2"/>
          <c:w val="0.93251657731038129"/>
          <c:h val="0.74153450760805695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Лист1!$B$1</c:f>
              <c:strCache>
                <c:ptCount val="1"/>
                <c:pt idx="0">
                  <c:v>Бюджет Республики Татарстан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  <c:pt idx="3">
                  <c:v>2017г.</c:v>
                </c:pt>
                <c:pt idx="4">
                  <c:v>2018г.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3.4</c:v>
                </c:pt>
                <c:pt idx="1">
                  <c:v>3.8</c:v>
                </c:pt>
                <c:pt idx="2">
                  <c:v>4.3</c:v>
                </c:pt>
                <c:pt idx="3">
                  <c:v>5</c:v>
                </c:pt>
                <c:pt idx="4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DE-489C-9D0E-0F56C187C0D2}"/>
            </c:ext>
          </c:extLst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Местные бюджеты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  <c:pt idx="3">
                  <c:v>2017г.</c:v>
                </c:pt>
                <c:pt idx="4">
                  <c:v>2018г.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3.5</c:v>
                </c:pt>
                <c:pt idx="1">
                  <c:v>3.8</c:v>
                </c:pt>
                <c:pt idx="2">
                  <c:v>3.9</c:v>
                </c:pt>
                <c:pt idx="3">
                  <c:v>4.4000000000000004</c:v>
                </c:pt>
                <c:pt idx="4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DE-489C-9D0E-0F56C187C0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240161440"/>
        <c:axId val="1240173408"/>
      </c:barChart>
      <c:catAx>
        <c:axId val="124016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240173408"/>
        <c:crosses val="autoZero"/>
        <c:auto val="1"/>
        <c:lblAlgn val="ctr"/>
        <c:lblOffset val="100"/>
        <c:noMultiLvlLbl val="0"/>
      </c:catAx>
      <c:valAx>
        <c:axId val="1240173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24016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705706963277338E-2"/>
          <c:y val="0.89402782875911868"/>
          <c:w val="0.89999992916152982"/>
          <c:h val="7.14830570399851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accent4"/>
              </a:solidFill>
              <a:latin typeface="Arial Narrow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876684027808072E-2"/>
          <c:y val="3.5287123984565606E-2"/>
          <c:w val="0.93523674642979171"/>
          <c:h val="0.82847923291565284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  <c:pt idx="3">
                  <c:v>2017г.</c:v>
                </c:pt>
                <c:pt idx="4">
                  <c:v>2018г.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29.2</c:v>
                </c:pt>
                <c:pt idx="1">
                  <c:v>31.3</c:v>
                </c:pt>
                <c:pt idx="2">
                  <c:v>25.2</c:v>
                </c:pt>
                <c:pt idx="3">
                  <c:v>26.3</c:v>
                </c:pt>
                <c:pt idx="4">
                  <c:v>42.4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CA-4663-9CF4-A0E03406C9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240166336"/>
        <c:axId val="1240161984"/>
      </c:barChart>
      <c:catAx>
        <c:axId val="124016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240161984"/>
        <c:crosses val="autoZero"/>
        <c:auto val="1"/>
        <c:lblAlgn val="ctr"/>
        <c:lblOffset val="100"/>
        <c:noMultiLvlLbl val="0"/>
      </c:catAx>
      <c:valAx>
        <c:axId val="1240161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240166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Консолидированный бюджет</a:t>
            </a:r>
            <a:endParaRPr lang="ru-RU" sz="20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23064973329946664"/>
          <c:y val="4.36215171243077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2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0212707847276229"/>
          <c:y val="0.21324592681941876"/>
          <c:w val="0.75084111024700995"/>
          <c:h val="0.56286870056919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3F-47B7-9A3B-79BCE0D0A5E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3F-47B7-9A3B-79BCE0D0A5E5}"/>
              </c:ext>
            </c:extLst>
          </c:dPt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580141843971631"/>
                      <c:h val="7.41445574333755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33F-47B7-9A3B-79BCE0D0A5E5}"/>
                </c:ext>
              </c:extLst>
            </c:dLbl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282269503546096"/>
                      <c:h val="8.6261645523461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33F-47B7-9A3B-79BCE0D0A5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no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Всего расходов</c:v>
                </c:pt>
                <c:pt idx="1">
                  <c:v>Расходы социальной сферы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319.39999999999998</c:v>
                </c:pt>
                <c:pt idx="1">
                  <c:v>188.6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3F-47B7-9A3B-79BCE0D0A5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40169056"/>
        <c:axId val="1240173952"/>
      </c:barChart>
      <c:catAx>
        <c:axId val="1240169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4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240173952"/>
        <c:crosses val="autoZero"/>
        <c:auto val="1"/>
        <c:lblAlgn val="ctr"/>
        <c:lblOffset val="100"/>
        <c:noMultiLvlLbl val="0"/>
      </c:catAx>
      <c:valAx>
        <c:axId val="124017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4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24016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Бюджет Республики Татарстан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18678398921082146"/>
          <c:y val="2.95415602384555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6945942619994313E-2"/>
          <c:y val="0.20397104546460926"/>
          <c:w val="0.94610811476001133"/>
          <c:h val="0.622262198369990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A87-43E3-8D36-C467880BA74B}"/>
              </c:ext>
            </c:extLst>
          </c:dPt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6733649115020539"/>
                      <c:h val="0.11552943554720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A87-43E3-8D36-C467880BA74B}"/>
                </c:ext>
              </c:extLst>
            </c:dLbl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5219197894108556"/>
                      <c:h val="0.110300676300895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A87-43E3-8D36-C467880BA7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no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Всего расходов</c:v>
                </c:pt>
                <c:pt idx="1">
                  <c:v>Расходы социальной сферы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274.7</c:v>
                </c:pt>
                <c:pt idx="1">
                  <c:v>149.80000000000001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87-43E3-8D36-C467880BA7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40166880"/>
        <c:axId val="1240167424"/>
      </c:barChart>
      <c:catAx>
        <c:axId val="1240166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4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240167424"/>
        <c:crosses val="autoZero"/>
        <c:auto val="1"/>
        <c:lblAlgn val="ctr"/>
        <c:lblOffset val="100"/>
        <c:noMultiLvlLbl val="0"/>
      </c:catAx>
      <c:valAx>
        <c:axId val="1240167424"/>
        <c:scaling>
          <c:orientation val="minMax"/>
          <c:max val="35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1240166880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554077459971208"/>
          <c:y val="0.16144949811535025"/>
          <c:w val="0.88276220330118027"/>
          <c:h val="0.69758682603347089"/>
        </c:manualLayout>
      </c:layout>
      <c:lineChart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ln w="50800">
              <a:solidFill>
                <a:srgbClr val="0081C5"/>
              </a:solidFill>
            </a:ln>
          </c:spPr>
          <c:marker>
            <c:symbol val="circle"/>
            <c:size val="11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chemeClr val="tx2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2012г.</c:v>
                </c:pt>
                <c:pt idx="1">
                  <c:v>2014г.</c:v>
                </c:pt>
                <c:pt idx="2">
                  <c:v>2015г.</c:v>
                </c:pt>
                <c:pt idx="3">
                  <c:v>2016г.</c:v>
                </c:pt>
                <c:pt idx="4">
                  <c:v>2017г.</c:v>
                </c:pt>
                <c:pt idx="5">
                  <c:v>2018г.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57</c:v>
                </c:pt>
                <c:pt idx="1">
                  <c:v>83.5</c:v>
                </c:pt>
                <c:pt idx="2">
                  <c:v>87.5</c:v>
                </c:pt>
                <c:pt idx="3">
                  <c:v>90.1</c:v>
                </c:pt>
                <c:pt idx="4">
                  <c:v>96.3</c:v>
                </c:pt>
                <c:pt idx="5">
                  <c:v>116.2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34A-4E34-B642-94F3E3CFED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40167968"/>
        <c:axId val="1240170144"/>
      </c:lineChart>
      <c:catAx>
        <c:axId val="124016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pPr>
            <a:endParaRPr lang="ru-RU"/>
          </a:p>
        </c:txPr>
        <c:crossAx val="1240170144"/>
        <c:crosses val="autoZero"/>
        <c:auto val="1"/>
        <c:lblAlgn val="ctr"/>
        <c:lblOffset val="100"/>
        <c:noMultiLvlLbl val="0"/>
      </c:catAx>
      <c:valAx>
        <c:axId val="1240170144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pPr>
            <a:endParaRPr lang="ru-RU"/>
          </a:p>
        </c:txPr>
        <c:crossAx val="1240167968"/>
        <c:crosses val="autoZero"/>
        <c:crossBetween val="between"/>
        <c:majorUnit val="30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893735685823742E-2"/>
          <c:y val="5.1860094482587493E-2"/>
          <c:w val="0.89221963362183232"/>
          <c:h val="0.67747399987239199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Лист1!$B$1</c:f>
              <c:strCache>
                <c:ptCount val="1"/>
                <c:pt idx="0">
                  <c:v>Кредиты из федерального бюджета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0959960227233554E-2"/>
                  <c:y val="-0.1940356026287245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56E-40BE-B939-E55E29FC3E24}"/>
                </c:ext>
              </c:extLst>
            </c:dLbl>
            <c:dLbl>
              <c:idx val="1"/>
              <c:layout>
                <c:manualLayout>
                  <c:x val="-5.8881669124725713E-2"/>
                  <c:y val="-0.2186410812650205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901512948617569E-2"/>
                      <c:h val="8.52433160256743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56E-40BE-B939-E55E29FC3E24}"/>
                </c:ext>
              </c:extLst>
            </c:dLbl>
            <c:dLbl>
              <c:idx val="2"/>
              <c:layout>
                <c:manualLayout>
                  <c:x val="-6.4920814675979627E-2"/>
                  <c:y val="-0.2303341888832124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56E-40BE-B939-E55E29FC3E24}"/>
                </c:ext>
              </c:extLst>
            </c:dLbl>
            <c:dLbl>
              <c:idx val="3"/>
              <c:layout>
                <c:manualLayout>
                  <c:x val="-7.0959960227233554E-2"/>
                  <c:y val="-0.233109299592648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56E-40BE-B939-E55E29FC3E24}"/>
                </c:ext>
              </c:extLst>
            </c:dLbl>
            <c:dLbl>
              <c:idx val="4"/>
              <c:layout>
                <c:manualLayout>
                  <c:x val="-8.0018678554114542E-2"/>
                  <c:y val="-0.2413606201748229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881940172990606E-2"/>
                      <c:h val="7.969309460680176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56E-40BE-B939-E55E29FC3E24}"/>
                </c:ext>
              </c:extLst>
            </c:dLbl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homePlat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на 01.01.15г.</c:v>
                </c:pt>
                <c:pt idx="1">
                  <c:v>на 01.01.16г.</c:v>
                </c:pt>
                <c:pt idx="2">
                  <c:v>на 01.01.17г.</c:v>
                </c:pt>
                <c:pt idx="3">
                  <c:v>на 01.01.18г.</c:v>
                </c:pt>
                <c:pt idx="4">
                  <c:v>на 01.01.19г.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72.400000000000006</c:v>
                </c:pt>
                <c:pt idx="1">
                  <c:v>81.3</c:v>
                </c:pt>
                <c:pt idx="2">
                  <c:v>84.9</c:v>
                </c:pt>
                <c:pt idx="3">
                  <c:v>84.9</c:v>
                </c:pt>
                <c:pt idx="4">
                  <c:v>84.6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56E-40BE-B939-E55E29FC3E24}"/>
            </c:ext>
          </c:extLst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Государственные гарантии Республики Татарстан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 01.01.15г.</c:v>
                </c:pt>
                <c:pt idx="1">
                  <c:v>на 01.01.16г.</c:v>
                </c:pt>
                <c:pt idx="2">
                  <c:v>на 01.01.17г.</c:v>
                </c:pt>
                <c:pt idx="3">
                  <c:v>на 01.01.18г.</c:v>
                </c:pt>
                <c:pt idx="4">
                  <c:v>на 01.01.19г.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20.8</c:v>
                </c:pt>
                <c:pt idx="1">
                  <c:v>10</c:v>
                </c:pt>
                <c:pt idx="2">
                  <c:v>8.5</c:v>
                </c:pt>
                <c:pt idx="3">
                  <c:v>8.4</c:v>
                </c:pt>
                <c:pt idx="4">
                  <c:v>10.6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56E-40BE-B939-E55E29FC3E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954975744"/>
        <c:axId val="1419528656"/>
      </c:barChart>
      <c:barChart>
        <c:barDir val="col"/>
        <c:grouping val="stacked"/>
        <c:varyColors val="0"/>
        <c:ser>
          <c:idx val="1"/>
          <c:order val="2"/>
          <c:tx>
            <c:strRef>
              <c:f>Лист1!$D$1</c:f>
              <c:strCache>
                <c:ptCount val="1"/>
                <c:pt idx="0">
                  <c:v>в том числе, реструктурировано на долгосрочной основе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1" u="none" strike="noStrike" kern="1200" baseline="0">
                    <a:solidFill>
                      <a:schemeClr val="tx2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на 01.01.15г.</c:v>
                </c:pt>
                <c:pt idx="1">
                  <c:v>на 01.01.16г.</c:v>
                </c:pt>
                <c:pt idx="2">
                  <c:v>на 01.01.17г.</c:v>
                </c:pt>
                <c:pt idx="3">
                  <c:v>на 01.01.18г.</c:v>
                </c:pt>
                <c:pt idx="4">
                  <c:v>на 01.01.19г.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66.900000000000006</c:v>
                </c:pt>
                <c:pt idx="1">
                  <c:v>66.900000000000006</c:v>
                </c:pt>
                <c:pt idx="2">
                  <c:v>66.900000000000006</c:v>
                </c:pt>
                <c:pt idx="3">
                  <c:v>84.9</c:v>
                </c:pt>
                <c:pt idx="4">
                  <c:v>84.6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56E-40BE-B939-E55E29FC3E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9515600"/>
        <c:axId val="1419519952"/>
      </c:barChart>
      <c:catAx>
        <c:axId val="95497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419528656"/>
        <c:crosses val="autoZero"/>
        <c:auto val="1"/>
        <c:lblAlgn val="ctr"/>
        <c:lblOffset val="100"/>
        <c:noMultiLvlLbl val="0"/>
      </c:catAx>
      <c:valAx>
        <c:axId val="141952865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954975744"/>
        <c:crosses val="autoZero"/>
        <c:crossBetween val="between"/>
      </c:valAx>
      <c:valAx>
        <c:axId val="1419519952"/>
        <c:scaling>
          <c:orientation val="minMax"/>
          <c:max val="100"/>
        </c:scaling>
        <c:delete val="1"/>
        <c:axPos val="r"/>
        <c:numFmt formatCode="General" sourceLinked="1"/>
        <c:majorTickMark val="out"/>
        <c:minorTickMark val="none"/>
        <c:tickLblPos val="nextTo"/>
        <c:crossAx val="1419515600"/>
        <c:crosses val="max"/>
        <c:crossBetween val="between"/>
      </c:valAx>
      <c:catAx>
        <c:axId val="14195156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195199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20944109438913E-2"/>
          <c:y val="0.83609030391969208"/>
          <c:w val="0.97173707427068912"/>
          <c:h val="0.163909696080307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4"/>
              </a:solidFill>
              <a:latin typeface="Arial Narrow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893695069193836E-2"/>
          <c:y val="4.0317032705681349E-2"/>
          <c:w val="0.89221963362183232"/>
          <c:h val="0.7943606373764166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 01.01.2015г.</c:v>
                </c:pt>
                <c:pt idx="1">
                  <c:v>на 01.01.2019 г.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62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2A-481B-A591-17E9C92E92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419521584"/>
        <c:axId val="1419517232"/>
      </c:barChart>
      <c:catAx>
        <c:axId val="141952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419517232"/>
        <c:crosses val="autoZero"/>
        <c:auto val="1"/>
        <c:lblAlgn val="ctr"/>
        <c:lblOffset val="100"/>
        <c:noMultiLvlLbl val="0"/>
      </c:catAx>
      <c:valAx>
        <c:axId val="1419517232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41952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893735685823742E-2"/>
          <c:y val="3.5287123984565606E-2"/>
          <c:w val="0.89221963362183232"/>
          <c:h val="0.70885283061417848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Лист1!$B$1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  <c:pt idx="3">
                  <c:v>2017г.</c:v>
                </c:pt>
                <c:pt idx="4">
                  <c:v>2018г.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223.7</c:v>
                </c:pt>
                <c:pt idx="1">
                  <c:v>243.6</c:v>
                </c:pt>
                <c:pt idx="2">
                  <c:v>243.6</c:v>
                </c:pt>
                <c:pt idx="3">
                  <c:v>355.5</c:v>
                </c:pt>
                <c:pt idx="4">
                  <c:v>521.29999999999995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53-496A-BD1C-438BB5FC89CD}"/>
            </c:ext>
          </c:extLst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Конс.бюджет РТ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307566382159442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353-496A-BD1C-438BB5FC89CD}"/>
                </c:ext>
              </c:extLst>
            </c:dLbl>
            <c:dLbl>
              <c:idx val="1"/>
              <c:layout>
                <c:manualLayout>
                  <c:x val="-5.3764986178668121E-17"/>
                  <c:y val="-3.13815931718265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353-496A-BD1C-438BB5FC89CD}"/>
                </c:ext>
              </c:extLst>
            </c:dLbl>
            <c:dLbl>
              <c:idx val="2"/>
              <c:layout>
                <c:manualLayout>
                  <c:x val="1.4663347439011734E-3"/>
                  <c:y val="-2.876646040750768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353-496A-BD1C-438BB5FC89CD}"/>
                </c:ext>
              </c:extLst>
            </c:dLbl>
            <c:dLbl>
              <c:idx val="3"/>
              <c:layout>
                <c:manualLayout>
                  <c:x val="-1.0752997235733624E-16"/>
                  <c:y val="-4.184212422910212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353-496A-BD1C-438BB5FC89CD}"/>
                </c:ext>
              </c:extLst>
            </c:dLbl>
            <c:dLbl>
              <c:idx val="4"/>
              <c:layout>
                <c:manualLayout>
                  <c:x val="0"/>
                  <c:y val="-4.707238975773988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353-496A-BD1C-438BB5FC89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  <c:pt idx="3">
                  <c:v>2017г.</c:v>
                </c:pt>
                <c:pt idx="4">
                  <c:v>2018г.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186.8</c:v>
                </c:pt>
                <c:pt idx="1">
                  <c:v>208.6</c:v>
                </c:pt>
                <c:pt idx="2">
                  <c:v>233.9</c:v>
                </c:pt>
                <c:pt idx="3">
                  <c:v>258</c:v>
                </c:pt>
                <c:pt idx="4">
                  <c:v>281.3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353-496A-BD1C-438BB5FC89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240172320"/>
        <c:axId val="1240172864"/>
      </c:barChart>
      <c:catAx>
        <c:axId val="124017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240172864"/>
        <c:crosses val="autoZero"/>
        <c:auto val="1"/>
        <c:lblAlgn val="ctr"/>
        <c:lblOffset val="100"/>
        <c:noMultiLvlLbl val="0"/>
      </c:catAx>
      <c:valAx>
        <c:axId val="124017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240172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455865691126871"/>
          <c:y val="0.89402782875911868"/>
          <c:w val="0.55047372426279439"/>
          <c:h val="7.0458709028789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accent4"/>
              </a:solidFill>
              <a:latin typeface="Arial Narrow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893695069193836E-2"/>
          <c:y val="4.0317032705681349E-2"/>
          <c:w val="0.89221963362183232"/>
          <c:h val="0.70885283061417848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2016г.</c:v>
                </c:pt>
                <c:pt idx="1">
                  <c:v>2017г.</c:v>
                </c:pt>
                <c:pt idx="2">
                  <c:v>2018г.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233.9</c:v>
                </c:pt>
                <c:pt idx="1">
                  <c:v>258</c:v>
                </c:pt>
                <c:pt idx="2">
                  <c:v>281.3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BF-4347-B345-A3B935EE8396}"/>
            </c:ext>
          </c:extLst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2016г.</c:v>
                </c:pt>
                <c:pt idx="1">
                  <c:v>2017г.</c:v>
                </c:pt>
                <c:pt idx="2">
                  <c:v>2018г.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28.1</c:v>
                </c:pt>
                <c:pt idx="1">
                  <c:v>29.6</c:v>
                </c:pt>
                <c:pt idx="2">
                  <c:v>43.6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BF-4347-B345-A3B935EE83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240168512"/>
        <c:axId val="1240160896"/>
      </c:barChart>
      <c:catAx>
        <c:axId val="124016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240160896"/>
        <c:crosses val="autoZero"/>
        <c:auto val="1"/>
        <c:lblAlgn val="ctr"/>
        <c:lblOffset val="100"/>
        <c:noMultiLvlLbl val="0"/>
      </c:catAx>
      <c:valAx>
        <c:axId val="1240160896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240168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705706963277338E-2"/>
          <c:y val="0.89402782875911868"/>
          <c:w val="0.94088534982648164"/>
          <c:h val="7.0458709028789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accent4"/>
              </a:solidFill>
              <a:latin typeface="Arial Narrow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90586465606893"/>
          <c:y val="0"/>
          <c:w val="0.69182617273511959"/>
          <c:h val="0.891258250347383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D4-4355-8510-C9DFD48346DE}"/>
              </c:ext>
            </c:extLst>
          </c:dPt>
          <c:dLbls>
            <c:dLbl>
              <c:idx val="7"/>
              <c:layout>
                <c:manualLayout>
                  <c:x val="-2.2371364653243847E-3"/>
                  <c:y val="-2.179913204938891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AD4-4355-8510-C9DFD48346DE}"/>
                </c:ext>
              </c:extLst>
            </c:dLbl>
            <c:dLbl>
              <c:idx val="9"/>
              <c:layout>
                <c:manualLayout>
                  <c:x val="-7.9444767390669758E-4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AD4-4355-8510-C9DFD48346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Ямало-Ненецкий АО (10)</c:v>
                </c:pt>
                <c:pt idx="1">
                  <c:v>Тюменская область (9)</c:v>
                </c:pt>
                <c:pt idx="2">
                  <c:v>Красноярский край (8)</c:v>
                </c:pt>
                <c:pt idx="3">
                  <c:v>Краснодарский край (7)</c:v>
                </c:pt>
                <c:pt idx="4">
                  <c:v>Свердловская область (6)</c:v>
                </c:pt>
                <c:pt idx="5">
                  <c:v>Республика Татарстан (5)</c:v>
                </c:pt>
                <c:pt idx="6">
                  <c:v>Ханты-Мансийский АО (4)</c:v>
                </c:pt>
                <c:pt idx="7">
                  <c:v>г.Санкт-Петербург (3)</c:v>
                </c:pt>
                <c:pt idx="8">
                  <c:v>Московская область (2)</c:v>
                </c:pt>
                <c:pt idx="9">
                  <c:v>г.Москва (1)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215.7</c:v>
                </c:pt>
                <c:pt idx="1">
                  <c:v>219.2</c:v>
                </c:pt>
                <c:pt idx="2">
                  <c:v>237.7</c:v>
                </c:pt>
                <c:pt idx="3">
                  <c:v>275.60000000000002</c:v>
                </c:pt>
                <c:pt idx="4">
                  <c:v>276.60000000000002</c:v>
                </c:pt>
                <c:pt idx="5">
                  <c:v>281.3</c:v>
                </c:pt>
                <c:pt idx="6">
                  <c:v>307.60000000000002</c:v>
                </c:pt>
                <c:pt idx="7">
                  <c:v>564</c:v>
                </c:pt>
                <c:pt idx="8">
                  <c:v>619.9</c:v>
                </c:pt>
                <c:pt idx="9">
                  <c:v>2310.1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D4-4355-8510-C9DFD48346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axId val="1240159264"/>
        <c:axId val="1240164160"/>
      </c:barChart>
      <c:catAx>
        <c:axId val="1240159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4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240164160"/>
        <c:crosses val="autoZero"/>
        <c:auto val="1"/>
        <c:lblAlgn val="ctr"/>
        <c:lblOffset val="100"/>
        <c:noMultiLvlLbl val="0"/>
      </c:catAx>
      <c:valAx>
        <c:axId val="1240164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4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240159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893695069193836E-2"/>
          <c:y val="4.0317032705681349E-2"/>
          <c:w val="0.89221963362183232"/>
          <c:h val="0.70885283061417848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2016г.</c:v>
                </c:pt>
                <c:pt idx="1">
                  <c:v>2017г.</c:v>
                </c:pt>
                <c:pt idx="2">
                  <c:v>2018г.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191.8</c:v>
                </c:pt>
                <c:pt idx="1">
                  <c:v>213.8</c:v>
                </c:pt>
                <c:pt idx="2">
                  <c:v>235.2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9-4F2E-B428-6D4638B26AE6}"/>
            </c:ext>
          </c:extLst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2016г.</c:v>
                </c:pt>
                <c:pt idx="1">
                  <c:v>2017г.</c:v>
                </c:pt>
                <c:pt idx="2">
                  <c:v>2018г.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28.4</c:v>
                </c:pt>
                <c:pt idx="1">
                  <c:v>30.5</c:v>
                </c:pt>
                <c:pt idx="2">
                  <c:v>44.1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29-4F2E-B428-6D4638B26A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240162528"/>
        <c:axId val="1240159808"/>
      </c:barChart>
      <c:catAx>
        <c:axId val="124016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240159808"/>
        <c:crosses val="autoZero"/>
        <c:auto val="1"/>
        <c:lblAlgn val="ctr"/>
        <c:lblOffset val="100"/>
        <c:noMultiLvlLbl val="0"/>
      </c:catAx>
      <c:valAx>
        <c:axId val="1240159808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240162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705706963277338E-2"/>
          <c:y val="0.89402782875911868"/>
          <c:w val="0.94244256671529947"/>
          <c:h val="7.14830570399851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accent4"/>
              </a:solidFill>
              <a:latin typeface="Arial Narrow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893735685823742E-2"/>
          <c:y val="3.5287123984565606E-2"/>
          <c:w val="0.89221963362183232"/>
          <c:h val="0.82847923291565284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  <c:pt idx="3">
                  <c:v>2017г.</c:v>
                </c:pt>
                <c:pt idx="4">
                  <c:v>2018г.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59.4</c:v>
                </c:pt>
                <c:pt idx="1">
                  <c:v>72.3</c:v>
                </c:pt>
                <c:pt idx="2">
                  <c:v>72.5</c:v>
                </c:pt>
                <c:pt idx="3">
                  <c:v>82.2</c:v>
                </c:pt>
                <c:pt idx="4">
                  <c:v>103.7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62-44F1-B1AF-FEC15E1513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240160352"/>
        <c:axId val="1240165248"/>
      </c:barChart>
      <c:catAx>
        <c:axId val="124016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240165248"/>
        <c:crosses val="autoZero"/>
        <c:auto val="1"/>
        <c:lblAlgn val="ctr"/>
        <c:lblOffset val="100"/>
        <c:noMultiLvlLbl val="0"/>
      </c:catAx>
      <c:valAx>
        <c:axId val="124016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240160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734713504120961E-2"/>
          <c:y val="5.3189590469302259E-2"/>
          <c:w val="0.43535049647751195"/>
          <c:h val="0.8936912348694716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897-4736-83C3-D6AD2BBC4C8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897-4736-83C3-D6AD2BBC4C8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897-4736-83C3-D6AD2BBC4C8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897-4736-83C3-D6AD2BBC4C8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897-4736-83C3-D6AD2BBC4C8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897-4736-83C3-D6AD2BBC4C8A}"/>
              </c:ext>
            </c:extLst>
          </c:dPt>
          <c:dPt>
            <c:idx val="6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A897-4736-83C3-D6AD2BBC4C8A}"/>
              </c:ext>
            </c:extLst>
          </c:dPt>
          <c:dPt>
            <c:idx val="7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A897-4736-83C3-D6AD2BBC4C8A}"/>
              </c:ext>
            </c:extLst>
          </c:dPt>
          <c:dPt>
            <c:idx val="8"/>
            <c:bubble3D val="0"/>
            <c:spPr>
              <a:solidFill>
                <a:srgbClr val="FFCC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A897-4736-83C3-D6AD2BBC4C8A}"/>
              </c:ext>
            </c:extLst>
          </c:dPt>
          <c:dPt>
            <c:idx val="9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A897-4736-83C3-D6AD2BBC4C8A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A897-4736-83C3-D6AD2BBC4C8A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A897-4736-83C3-D6AD2BBC4C8A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A897-4736-83C3-D6AD2BBC4C8A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A897-4736-83C3-D6AD2BBC4C8A}"/>
              </c:ext>
            </c:extLst>
          </c:dPt>
          <c:dPt>
            <c:idx val="14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A897-4736-83C3-D6AD2BBC4C8A}"/>
              </c:ext>
            </c:extLst>
          </c:dPt>
          <c:dLbls>
            <c:dLbl>
              <c:idx val="2"/>
              <c:layout>
                <c:manualLayout>
                  <c:x val="-6.2480843518066966E-2"/>
                  <c:y val="0.122472559214326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accent4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897-4736-83C3-D6AD2BBC4C8A}"/>
                </c:ext>
              </c:extLst>
            </c:dLbl>
            <c:dLbl>
              <c:idx val="3"/>
              <c:layout>
                <c:manualLayout>
                  <c:x val="-6.6788115881448118E-2"/>
                  <c:y val="7.39456961294049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accent4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897-4736-83C3-D6AD2BBC4C8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897-4736-83C3-D6AD2BBC4C8A}"/>
                </c:ext>
              </c:extLst>
            </c:dLbl>
            <c:dLbl>
              <c:idx val="5"/>
              <c:layout>
                <c:manualLayout>
                  <c:x val="-9.3002657218777679E-2"/>
                  <c:y val="4.15944540727902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accent4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897-4736-83C3-D6AD2BBC4C8A}"/>
                </c:ext>
              </c:extLst>
            </c:dLbl>
            <c:dLbl>
              <c:idx val="10"/>
              <c:layout>
                <c:manualLayout>
                  <c:x val="-9.1526424564511363E-2"/>
                  <c:y val="-8.31889081455806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accent4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A897-4736-83C3-D6AD2BBC4C8A}"/>
                </c:ext>
              </c:extLst>
            </c:dLbl>
            <c:dLbl>
              <c:idx val="11"/>
              <c:layout>
                <c:manualLayout>
                  <c:x val="-7.2962508161170961E-2"/>
                  <c:y val="-0.131715771230502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accent4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A897-4736-83C3-D6AD2BBC4C8A}"/>
                </c:ext>
              </c:extLst>
            </c:dLbl>
            <c:dLbl>
              <c:idx val="12"/>
              <c:layout>
                <c:manualLayout>
                  <c:x val="-5.0191910245054636E-2"/>
                  <c:y val="-0.17099942229924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accent4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844109831709478E-2"/>
                      <c:h val="5.76545349508954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9-A897-4736-83C3-D6AD2BBC4C8A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A897-4736-83C3-D6AD2BBC4C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Лист1!$A$1:$A$15</c:f>
              <c:strCache>
                <c:ptCount val="15"/>
                <c:pt idx="0">
                  <c:v>Нефтедобыча, газ и их обслуживание</c:v>
                </c:pt>
                <c:pt idx="1">
                  <c:v>Кредитные организации</c:v>
                </c:pt>
                <c:pt idx="2">
                  <c:v>Прочая финансовая деятельность</c:v>
                </c:pt>
                <c:pt idx="3">
                  <c:v>Производство радио, оптических и измерительных приборов</c:v>
                </c:pt>
                <c:pt idx="4">
                  <c:v>Строительство</c:v>
                </c:pt>
                <c:pt idx="5">
                  <c:v>Машиностроение</c:v>
                </c:pt>
                <c:pt idx="6">
                  <c:v>Химическое и нефтехимическое производство</c:v>
                </c:pt>
                <c:pt idx="7">
                  <c:v>Другие производства</c:v>
                </c:pt>
                <c:pt idx="8">
                  <c:v>Торговля и общепит</c:v>
                </c:pt>
                <c:pt idx="9">
                  <c:v>Транспорт</c:v>
                </c:pt>
                <c:pt idx="10">
                  <c:v>Энергетика</c:v>
                </c:pt>
                <c:pt idx="11">
                  <c:v>Связь и информатизация</c:v>
                </c:pt>
                <c:pt idx="12">
                  <c:v>Проектные, научные организации и ВУЗы</c:v>
                </c:pt>
                <c:pt idx="13">
                  <c:v>АПК</c:v>
                </c:pt>
                <c:pt idx="14">
                  <c:v>Прочие отрасли</c:v>
                </c:pt>
              </c:strCache>
            </c:strRef>
          </c:cat>
          <c:val>
            <c:numRef>
              <c:f>Лист1!$B$1:$B$15</c:f>
              <c:numCache>
                <c:formatCode>#\ ##0.0</c:formatCode>
                <c:ptCount val="15"/>
                <c:pt idx="0">
                  <c:v>62105.3</c:v>
                </c:pt>
                <c:pt idx="1">
                  <c:v>3301.1</c:v>
                </c:pt>
                <c:pt idx="2">
                  <c:v>856.2</c:v>
                </c:pt>
                <c:pt idx="3">
                  <c:v>1616.7</c:v>
                </c:pt>
                <c:pt idx="4">
                  <c:v>489.9</c:v>
                </c:pt>
                <c:pt idx="5">
                  <c:v>1997.5</c:v>
                </c:pt>
                <c:pt idx="6">
                  <c:v>9978.4</c:v>
                </c:pt>
                <c:pt idx="7">
                  <c:v>2592.4</c:v>
                </c:pt>
                <c:pt idx="8">
                  <c:v>3245.4</c:v>
                </c:pt>
                <c:pt idx="9">
                  <c:v>2806.4</c:v>
                </c:pt>
                <c:pt idx="10">
                  <c:v>1190.9000000000001</c:v>
                </c:pt>
                <c:pt idx="11">
                  <c:v>1144.5</c:v>
                </c:pt>
                <c:pt idx="12">
                  <c:v>584.6</c:v>
                </c:pt>
                <c:pt idx="13">
                  <c:v>332.6</c:v>
                </c:pt>
                <c:pt idx="14">
                  <c:v>11469.5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A897-4736-83C3-D6AD2BBC4C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89034913945848"/>
          <c:y val="1.7751108875212987E-2"/>
          <c:w val="0.54223927817578355"/>
          <c:h val="0.982248848010116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800" baseline="0">
              <a:solidFill>
                <a:schemeClr val="accent4"/>
              </a:solidFill>
              <a:latin typeface="Arial Narrow" panose="020B0606020202030204" pitchFamily="34" charset="0"/>
              <a:ea typeface="Roboto" panose="02000000000000000000" pitchFamily="2" charset="0"/>
              <a:cs typeface="Arial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988580124265249E-2"/>
          <c:y val="4.0317032705681349E-2"/>
          <c:w val="0.93412471757085613"/>
          <c:h val="0.74153450760805695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Лист1!$B$1</c:f>
              <c:strCache>
                <c:ptCount val="1"/>
                <c:pt idx="0">
                  <c:v>Бюджет Республики Татарстан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  <c:pt idx="3">
                  <c:v>2017г.</c:v>
                </c:pt>
                <c:pt idx="4">
                  <c:v>2018г.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38.1</c:v>
                </c:pt>
                <c:pt idx="1">
                  <c:v>40.1</c:v>
                </c:pt>
                <c:pt idx="2">
                  <c:v>44.9</c:v>
                </c:pt>
                <c:pt idx="3">
                  <c:v>47.7</c:v>
                </c:pt>
                <c:pt idx="4">
                  <c:v>52.5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0D-46D8-8012-8432B36AB30E}"/>
            </c:ext>
          </c:extLst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Местные бюджеты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  <c:pt idx="3">
                  <c:v>2017г.</c:v>
                </c:pt>
                <c:pt idx="4">
                  <c:v>2018г.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17</c:v>
                </c:pt>
                <c:pt idx="1">
                  <c:v>17.8</c:v>
                </c:pt>
                <c:pt idx="2">
                  <c:v>19.5</c:v>
                </c:pt>
                <c:pt idx="3">
                  <c:v>21.7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0D-46D8-8012-8432B36AB3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240163616"/>
        <c:axId val="1240165792"/>
      </c:barChart>
      <c:catAx>
        <c:axId val="124016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240165792"/>
        <c:crosses val="autoZero"/>
        <c:auto val="1"/>
        <c:lblAlgn val="ctr"/>
        <c:lblOffset val="100"/>
        <c:noMultiLvlLbl val="0"/>
      </c:catAx>
      <c:valAx>
        <c:axId val="124016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240163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705706963277338E-2"/>
          <c:y val="0.89402782875911868"/>
          <c:w val="0.89999992916152982"/>
          <c:h val="7.14830570399851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accent4"/>
              </a:solidFill>
              <a:latin typeface="Arial Narrow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726989949994077"/>
          <c:y val="2.398413369905884E-2"/>
          <c:w val="0.52281837223845695"/>
          <c:h val="0.8183874416044615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C5F-4B23-B868-A2145926F03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C5F-4B23-B868-A2145926F033}"/>
              </c:ext>
            </c:extLst>
          </c:dPt>
          <c:dLbls>
            <c:dLbl>
              <c:idx val="0"/>
              <c:layout>
                <c:manualLayout>
                  <c:x val="-6.3478004133451435E-2"/>
                  <c:y val="3.2351242056614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C5F-4B23-B868-A2145926F0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Лист1!$A$1:$A$2</c:f>
              <c:strCache>
                <c:ptCount val="2"/>
                <c:pt idx="0">
                  <c:v>Налог на имущество  организаций</c:v>
                </c:pt>
                <c:pt idx="1">
                  <c:v>Транспортный налог</c:v>
                </c:pt>
              </c:strCache>
            </c:strRef>
          </c:cat>
          <c:val>
            <c:numRef>
              <c:f>Лист1!$B$1:$B$2</c:f>
              <c:numCache>
                <c:formatCode>0.0</c:formatCode>
                <c:ptCount val="2"/>
                <c:pt idx="0">
                  <c:v>26.5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5F-4B23-B868-A2145926F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800" baseline="0">
              <a:solidFill>
                <a:schemeClr val="accent4"/>
              </a:solidFill>
              <a:latin typeface="Arial Narrow" panose="020B0606020202030204" pitchFamily="34" charset="0"/>
              <a:ea typeface="Roboto" panose="02000000000000000000" pitchFamily="2" charset="0"/>
              <a:cs typeface="Arial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0.17795</cdr:x>
      <cdr:y>0.11179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685801" y="0"/>
          <a:ext cx="1976161" cy="5681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i="0" u="sng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м</a:t>
          </a:r>
          <a:r>
            <a:rPr lang="ru-RU" sz="2000" b="1" i="0" u="sng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лрд. рублей</a:t>
          </a:r>
          <a:endParaRPr lang="ru-RU" sz="2000" b="1" i="0" u="sng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0.81624</cdr:x>
      <cdr:y>0.38909</cdr:y>
    </cdr:from>
    <cdr:to>
      <cdr:x>0.92333</cdr:x>
      <cdr:y>0.48859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 rot="20332183">
          <a:off x="9064509" y="1977623"/>
          <a:ext cx="1189250" cy="505723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lIns="36000" tIns="0" rIns="36000" bIns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latin typeface="Arial Narrow" panose="020B0606020202030204" pitchFamily="34" charset="0"/>
              <a:cs typeface="Arial" panose="020B0604020202020204" pitchFamily="34" charset="0"/>
            </a:rPr>
            <a:t>120,7%</a:t>
          </a:r>
          <a:endParaRPr lang="ru-RU" sz="1800" b="1" dirty="0">
            <a:latin typeface="Arial Narrow" panose="020B060602020203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7"/>
            <a:ext cx="4303312" cy="341297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600" y="7"/>
            <a:ext cx="4303312" cy="341297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200"/>
            </a:lvl1pPr>
          </a:lstStyle>
          <a:p>
            <a:fld id="{256277C2-9C2C-4847-8C7B-6909C97CF5D0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5" y="6456383"/>
            <a:ext cx="4303312" cy="341297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600" y="6456383"/>
            <a:ext cx="4303312" cy="341297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200"/>
            </a:lvl1pPr>
          </a:lstStyle>
          <a:p>
            <a:fld id="{2980665C-8B97-46ED-9AEB-00C0F33C80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860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5" y="1"/>
            <a:ext cx="4302231" cy="341064"/>
          </a:xfrm>
          <a:prstGeom prst="rect">
            <a:avLst/>
          </a:prstGeom>
        </p:spPr>
        <p:txBody>
          <a:bodyPr vert="horz" lIns="91376" tIns="45687" rIns="91376" bIns="4568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712" y="1"/>
            <a:ext cx="4302231" cy="341064"/>
          </a:xfrm>
          <a:prstGeom prst="rect">
            <a:avLst/>
          </a:prstGeom>
        </p:spPr>
        <p:txBody>
          <a:bodyPr vert="horz" lIns="91376" tIns="45687" rIns="91376" bIns="45687" rtlCol="0"/>
          <a:lstStyle>
            <a:lvl1pPr algn="r">
              <a:defRPr sz="1200"/>
            </a:lvl1pPr>
          </a:lstStyle>
          <a:p>
            <a:fld id="{6D2AEFC0-010E-4D63-8ED1-45CDBC807421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76" tIns="45687" rIns="91376" bIns="4568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71392"/>
            <a:ext cx="7942580" cy="2676585"/>
          </a:xfrm>
          <a:prstGeom prst="rect">
            <a:avLst/>
          </a:prstGeom>
        </p:spPr>
        <p:txBody>
          <a:bodyPr vert="horz" lIns="91376" tIns="45687" rIns="91376" bIns="4568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5" y="6456618"/>
            <a:ext cx="4302231" cy="341063"/>
          </a:xfrm>
          <a:prstGeom prst="rect">
            <a:avLst/>
          </a:prstGeom>
        </p:spPr>
        <p:txBody>
          <a:bodyPr vert="horz" lIns="91376" tIns="45687" rIns="91376" bIns="4568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712" y="6456618"/>
            <a:ext cx="4302231" cy="341063"/>
          </a:xfrm>
          <a:prstGeom prst="rect">
            <a:avLst/>
          </a:prstGeom>
        </p:spPr>
        <p:txBody>
          <a:bodyPr vert="horz" lIns="91376" tIns="45687" rIns="91376" bIns="45687" rtlCol="0" anchor="b"/>
          <a:lstStyle>
            <a:lvl1pPr algn="r">
              <a:defRPr sz="1200"/>
            </a:lvl1pPr>
          </a:lstStyle>
          <a:p>
            <a:fld id="{30EDB5DD-F196-44E9-83EF-AFAE366C8A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791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7FE9-D755-4687-8750-6635378F626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208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7FE9-D755-4687-8750-6635378F626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725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6" Type="http://schemas.openxmlformats.org/officeDocument/2006/relationships/oleObject" Target="../embeddings/oleObject13.bin"/><Relationship Id="rId20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oleObject" Target="../embeddings/oleObject26.bin"/><Relationship Id="rId18" Type="http://schemas.openxmlformats.org/officeDocument/2006/relationships/oleObject" Target="../embeddings/oleObject31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5.bin"/><Relationship Id="rId17" Type="http://schemas.openxmlformats.org/officeDocument/2006/relationships/oleObject" Target="../embeddings/oleObject30.bin"/><Relationship Id="rId2" Type="http://schemas.openxmlformats.org/officeDocument/2006/relationships/slideMaster" Target="../slideMasters/slideMaster1.xml"/><Relationship Id="rId16" Type="http://schemas.openxmlformats.org/officeDocument/2006/relationships/oleObject" Target="../embeddings/oleObject29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8.bin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22.bin"/><Relationship Id="rId14" Type="http://schemas.openxmlformats.org/officeDocument/2006/relationships/oleObject" Target="../embeddings/oleObject27.bin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oleObject" Target="../embeddings/oleObject41.bin"/><Relationship Id="rId18" Type="http://schemas.openxmlformats.org/officeDocument/2006/relationships/oleObject" Target="../embeddings/oleObject46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5.bin"/><Relationship Id="rId12" Type="http://schemas.openxmlformats.org/officeDocument/2006/relationships/oleObject" Target="../embeddings/oleObject40.bin"/><Relationship Id="rId17" Type="http://schemas.openxmlformats.org/officeDocument/2006/relationships/oleObject" Target="../embeddings/oleObject45.bin"/><Relationship Id="rId2" Type="http://schemas.openxmlformats.org/officeDocument/2006/relationships/slideMaster" Target="../slideMasters/slideMaster1.xml"/><Relationship Id="rId16" Type="http://schemas.openxmlformats.org/officeDocument/2006/relationships/oleObject" Target="../embeddings/oleObject44.bin"/><Relationship Id="rId20" Type="http://schemas.openxmlformats.org/officeDocument/2006/relationships/image" Target="../media/image2.e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4.bin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3.bin"/><Relationship Id="rId15" Type="http://schemas.openxmlformats.org/officeDocument/2006/relationships/oleObject" Target="../embeddings/oleObject43.bin"/><Relationship Id="rId10" Type="http://schemas.openxmlformats.org/officeDocument/2006/relationships/oleObject" Target="../embeddings/oleObject38.bin"/><Relationship Id="rId19" Type="http://schemas.openxmlformats.org/officeDocument/2006/relationships/oleObject" Target="../embeddings/oleObject47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37.bin"/><Relationship Id="rId14" Type="http://schemas.openxmlformats.org/officeDocument/2006/relationships/oleObject" Target="../embeddings/oleObject42.bin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oleObject" Target="../embeddings/oleObject57.bin"/><Relationship Id="rId18" Type="http://schemas.openxmlformats.org/officeDocument/2006/relationships/oleObject" Target="../embeddings/oleObject62.bin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1.bin"/><Relationship Id="rId12" Type="http://schemas.openxmlformats.org/officeDocument/2006/relationships/oleObject" Target="../embeddings/oleObject56.bin"/><Relationship Id="rId17" Type="http://schemas.openxmlformats.org/officeDocument/2006/relationships/oleObject" Target="../embeddings/oleObject61.bin"/><Relationship Id="rId2" Type="http://schemas.openxmlformats.org/officeDocument/2006/relationships/slideMaster" Target="../slideMasters/slideMaster1.xml"/><Relationship Id="rId16" Type="http://schemas.openxmlformats.org/officeDocument/2006/relationships/oleObject" Target="../embeddings/oleObject60.bin"/><Relationship Id="rId20" Type="http://schemas.openxmlformats.org/officeDocument/2006/relationships/image" Target="../media/image2.e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0.bin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49.bin"/><Relationship Id="rId15" Type="http://schemas.openxmlformats.org/officeDocument/2006/relationships/oleObject" Target="../embeddings/oleObject59.bin"/><Relationship Id="rId10" Type="http://schemas.openxmlformats.org/officeDocument/2006/relationships/oleObject" Target="../embeddings/oleObject54.bin"/><Relationship Id="rId19" Type="http://schemas.openxmlformats.org/officeDocument/2006/relationships/oleObject" Target="../embeddings/oleObject63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53.bin"/><Relationship Id="rId14" Type="http://schemas.openxmlformats.org/officeDocument/2006/relationships/oleObject" Target="../embeddings/oleObject58.bin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oleObject" Target="../embeddings/oleObject73.bin"/><Relationship Id="rId18" Type="http://schemas.openxmlformats.org/officeDocument/2006/relationships/oleObject" Target="../embeddings/oleObject78.bin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7.bin"/><Relationship Id="rId12" Type="http://schemas.openxmlformats.org/officeDocument/2006/relationships/oleObject" Target="../embeddings/oleObject72.bin"/><Relationship Id="rId17" Type="http://schemas.openxmlformats.org/officeDocument/2006/relationships/oleObject" Target="../embeddings/oleObject77.bin"/><Relationship Id="rId2" Type="http://schemas.openxmlformats.org/officeDocument/2006/relationships/slideMaster" Target="../slideMasters/slideMaster1.xml"/><Relationship Id="rId16" Type="http://schemas.openxmlformats.org/officeDocument/2006/relationships/oleObject" Target="../embeddings/oleObject76.bin"/><Relationship Id="rId20" Type="http://schemas.openxmlformats.org/officeDocument/2006/relationships/image" Target="../media/image2.e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6.bin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65.bin"/><Relationship Id="rId15" Type="http://schemas.openxmlformats.org/officeDocument/2006/relationships/oleObject" Target="../embeddings/oleObject75.bin"/><Relationship Id="rId10" Type="http://schemas.openxmlformats.org/officeDocument/2006/relationships/oleObject" Target="../embeddings/oleObject70.bin"/><Relationship Id="rId19" Type="http://schemas.openxmlformats.org/officeDocument/2006/relationships/oleObject" Target="../embeddings/oleObject79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69.bin"/><Relationship Id="rId14" Type="http://schemas.openxmlformats.org/officeDocument/2006/relationships/oleObject" Target="../embeddings/oleObject74.bin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13" Type="http://schemas.openxmlformats.org/officeDocument/2006/relationships/oleObject" Target="../embeddings/oleObject89.bin"/><Relationship Id="rId18" Type="http://schemas.openxmlformats.org/officeDocument/2006/relationships/oleObject" Target="../embeddings/oleObject94.bin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3.bin"/><Relationship Id="rId12" Type="http://schemas.openxmlformats.org/officeDocument/2006/relationships/oleObject" Target="../embeddings/oleObject88.bin"/><Relationship Id="rId17" Type="http://schemas.openxmlformats.org/officeDocument/2006/relationships/oleObject" Target="../embeddings/oleObject93.bin"/><Relationship Id="rId2" Type="http://schemas.openxmlformats.org/officeDocument/2006/relationships/slideMaster" Target="../slideMasters/slideMaster1.xml"/><Relationship Id="rId16" Type="http://schemas.openxmlformats.org/officeDocument/2006/relationships/oleObject" Target="../embeddings/oleObject92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2.bin"/><Relationship Id="rId11" Type="http://schemas.openxmlformats.org/officeDocument/2006/relationships/oleObject" Target="../embeddings/oleObject87.bin"/><Relationship Id="rId5" Type="http://schemas.openxmlformats.org/officeDocument/2006/relationships/oleObject" Target="../embeddings/oleObject81.bin"/><Relationship Id="rId15" Type="http://schemas.openxmlformats.org/officeDocument/2006/relationships/oleObject" Target="../embeddings/oleObject91.bin"/><Relationship Id="rId10" Type="http://schemas.openxmlformats.org/officeDocument/2006/relationships/oleObject" Target="../embeddings/oleObject86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85.bin"/><Relationship Id="rId14" Type="http://schemas.openxmlformats.org/officeDocument/2006/relationships/oleObject" Target="../embeddings/oleObject90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555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499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71022" y="0"/>
            <a:ext cx="406498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802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803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804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805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806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807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808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809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810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811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812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813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814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815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816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" name="Объект 26"/>
          <p:cNvGraphicFramePr>
            <a:graphicFrameLocks noChangeAspect="1"/>
          </p:cNvGraphicFramePr>
          <p:nvPr userDrawn="1">
            <p:extLst/>
          </p:nvPr>
        </p:nvGraphicFramePr>
        <p:xfrm>
          <a:off x="11277600" y="6052822"/>
          <a:ext cx="905782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17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7600" y="6052822"/>
                        <a:ext cx="905782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1108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71022" y="0"/>
            <a:ext cx="406498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345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346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347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348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349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350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351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352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353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354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355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356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357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358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359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Номер слайда 5"/>
          <p:cNvSpPr txBox="1">
            <a:spLocks/>
          </p:cNvSpPr>
          <p:nvPr userDrawn="1"/>
        </p:nvSpPr>
        <p:spPr>
          <a:xfrm>
            <a:off x="11376587" y="46039"/>
            <a:ext cx="779431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46039"/>
            <a:ext cx="10784149" cy="57474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5095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ьный слайд МФ РТ 2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71022" y="0"/>
            <a:ext cx="532660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586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587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588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589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590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591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592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593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594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595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596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597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598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599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600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" name="Объект 26"/>
          <p:cNvGraphicFramePr>
            <a:graphicFrameLocks noChangeAspect="1"/>
          </p:cNvGraphicFramePr>
          <p:nvPr userDrawn="1">
            <p:extLst/>
          </p:nvPr>
        </p:nvGraphicFramePr>
        <p:xfrm>
          <a:off x="11121509" y="6069669"/>
          <a:ext cx="1070492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01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1509" y="6069669"/>
                        <a:ext cx="1070492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Текст 36"/>
          <p:cNvSpPr>
            <a:spLocks noGrp="1"/>
          </p:cNvSpPr>
          <p:nvPr>
            <p:ph type="body" sz="quarter" idx="10" hasCustomPrompt="1"/>
          </p:nvPr>
        </p:nvSpPr>
        <p:spPr>
          <a:xfrm>
            <a:off x="686541" y="1869735"/>
            <a:ext cx="11371236" cy="914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/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24" name="Текст 36"/>
          <p:cNvSpPr>
            <a:spLocks noGrp="1"/>
          </p:cNvSpPr>
          <p:nvPr>
            <p:ph type="body" sz="quarter" idx="11" hasCustomPrompt="1"/>
          </p:nvPr>
        </p:nvSpPr>
        <p:spPr>
          <a:xfrm>
            <a:off x="686541" y="2875640"/>
            <a:ext cx="11371236" cy="914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/>
            </a:lvl1pPr>
          </a:lstStyle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Министр финансов Республики Татарстан </a:t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r>
              <a:rPr lang="ru-RU" sz="2800" b="1" dirty="0" smtClean="0">
                <a:solidFill>
                  <a:schemeClr val="accent2"/>
                </a:solidFill>
              </a:rPr>
              <a:t>Р.Р.</a:t>
            </a:r>
            <a:r>
              <a:rPr lang="ru-RU" sz="2800" b="1" baseline="0" dirty="0" smtClean="0">
                <a:solidFill>
                  <a:schemeClr val="accent2"/>
                </a:solidFill>
              </a:rPr>
              <a:t> </a:t>
            </a:r>
            <a:r>
              <a:rPr lang="ru-RU" sz="2800" b="1" dirty="0" err="1" smtClean="0">
                <a:solidFill>
                  <a:schemeClr val="accent2"/>
                </a:solidFill>
              </a:rPr>
              <a:t>Гайзатуллин</a:t>
            </a:r>
            <a:endParaRPr lang="ru-RU" sz="2800" b="1" dirty="0" smtClean="0">
              <a:solidFill>
                <a:schemeClr val="accent2"/>
              </a:solidFill>
            </a:endParaRPr>
          </a:p>
        </p:txBody>
      </p:sp>
      <p:sp>
        <p:nvSpPr>
          <p:cNvPr id="23" name="Дата 3"/>
          <p:cNvSpPr>
            <a:spLocks noGrp="1"/>
          </p:cNvSpPr>
          <p:nvPr>
            <p:ph type="dt" sz="half" idx="2"/>
          </p:nvPr>
        </p:nvSpPr>
        <p:spPr>
          <a:xfrm>
            <a:off x="5000557" y="62287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fld id="{CF264AD6-83EC-417C-A3DC-B7CFE9249401}" type="datetimeFigureOut">
              <a:rPr lang="ru-RU" smtClean="0"/>
              <a:pPr/>
              <a:t>05.06.2019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2040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71022" y="0"/>
            <a:ext cx="532660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610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611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612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613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614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615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616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617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618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619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620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621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622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623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624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Номер слайда 5"/>
          <p:cNvSpPr txBox="1">
            <a:spLocks/>
          </p:cNvSpPr>
          <p:nvPr userDrawn="1"/>
        </p:nvSpPr>
        <p:spPr>
          <a:xfrm>
            <a:off x="11376587" y="46039"/>
            <a:ext cx="779431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бъект 25"/>
          <p:cNvSpPr>
            <a:spLocks noGrp="1"/>
          </p:cNvSpPr>
          <p:nvPr>
            <p:ph sz="quarter" idx="13"/>
          </p:nvPr>
        </p:nvSpPr>
        <p:spPr>
          <a:xfrm>
            <a:off x="685799" y="700997"/>
            <a:ext cx="11360791" cy="5527249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 userDrawn="1">
            <p:extLst/>
          </p:nvPr>
        </p:nvGraphicFramePr>
        <p:xfrm>
          <a:off x="11112891" y="6052822"/>
          <a:ext cx="1070492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25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891" y="6052822"/>
                        <a:ext cx="1070492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46039"/>
            <a:ext cx="10784149" cy="57474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4058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инФинРТ_2016_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 userDrawn="1"/>
        </p:nvGrpSpPr>
        <p:grpSpPr>
          <a:xfrm>
            <a:off x="71022" y="0"/>
            <a:ext cx="532660" cy="6858000"/>
            <a:chOff x="0" y="0"/>
            <a:chExt cx="380929" cy="6593882"/>
          </a:xfrm>
        </p:grpSpPr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634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635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636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637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638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639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640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641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642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643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Объект 22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644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Объект 23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645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Объект 24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646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Объект 25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647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Объект 26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648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Номер слайда 5"/>
          <p:cNvSpPr txBox="1">
            <a:spLocks/>
          </p:cNvSpPr>
          <p:nvPr userDrawn="1"/>
        </p:nvSpPr>
        <p:spPr>
          <a:xfrm>
            <a:off x="11376587" y="46039"/>
            <a:ext cx="779431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Объект 25"/>
          <p:cNvSpPr>
            <a:spLocks noGrp="1"/>
          </p:cNvSpPr>
          <p:nvPr>
            <p:ph sz="quarter" idx="13"/>
          </p:nvPr>
        </p:nvSpPr>
        <p:spPr>
          <a:xfrm>
            <a:off x="685799" y="700997"/>
            <a:ext cx="11360791" cy="552724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 userDrawn="1">
            <p:extLst/>
          </p:nvPr>
        </p:nvGraphicFramePr>
        <p:xfrm>
          <a:off x="11112891" y="6052822"/>
          <a:ext cx="1070492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649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891" y="6052822"/>
                        <a:ext cx="1070492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46039"/>
            <a:ext cx="10784149" cy="574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0771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71022" y="0"/>
            <a:ext cx="532660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27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28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29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30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31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32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33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34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35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36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37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38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39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40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41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Номер слайда 5"/>
          <p:cNvSpPr txBox="1">
            <a:spLocks/>
          </p:cNvSpPr>
          <p:nvPr userDrawn="1"/>
        </p:nvSpPr>
        <p:spPr>
          <a:xfrm>
            <a:off x="11376587" y="46039"/>
            <a:ext cx="779431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46039"/>
            <a:ext cx="10784149" cy="57474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438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720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214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970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53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24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556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11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980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907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1"/>
          <p:cNvSpPr txBox="1">
            <a:spLocks/>
          </p:cNvSpPr>
          <p:nvPr/>
        </p:nvSpPr>
        <p:spPr>
          <a:xfrm>
            <a:off x="514900" y="2752165"/>
            <a:ext cx="11596417" cy="15670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Отчет об исполнении бюджета 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Республики Татарстан за 201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8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год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514901" y="67006"/>
            <a:ext cx="11596417" cy="1668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Arial Narrow" panose="020B0606020202030204" pitchFamily="34" charset="0"/>
              </a:rPr>
              <a:t>Выступление Министра финансов Республики Татарстан</a:t>
            </a:r>
            <a:br>
              <a:rPr lang="ru-RU" dirty="0" smtClean="0">
                <a:latin typeface="Arial Narrow" panose="020B0606020202030204" pitchFamily="34" charset="0"/>
              </a:rPr>
            </a:br>
            <a:r>
              <a:rPr lang="ru-RU" dirty="0" smtClean="0">
                <a:latin typeface="Arial Narrow" panose="020B0606020202030204" pitchFamily="34" charset="0"/>
              </a:rPr>
              <a:t>Радика </a:t>
            </a:r>
            <a:r>
              <a:rPr lang="ru-RU" dirty="0" err="1" smtClean="0">
                <a:latin typeface="Arial Narrow" panose="020B0606020202030204" pitchFamily="34" charset="0"/>
              </a:rPr>
              <a:t>Рауфовича</a:t>
            </a:r>
            <a:r>
              <a:rPr lang="ru-RU" dirty="0" smtClean="0">
                <a:latin typeface="Arial Narrow" panose="020B0606020202030204" pitchFamily="34" charset="0"/>
              </a:rPr>
              <a:t> </a:t>
            </a:r>
            <a:r>
              <a:rPr lang="ru-RU" dirty="0" err="1" smtClean="0">
                <a:latin typeface="Arial Narrow" panose="020B0606020202030204" pitchFamily="34" charset="0"/>
              </a:rPr>
              <a:t>Гайзатуллина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1" name="Текст 1"/>
          <p:cNvSpPr txBox="1">
            <a:spLocks/>
          </p:cNvSpPr>
          <p:nvPr/>
        </p:nvSpPr>
        <p:spPr>
          <a:xfrm>
            <a:off x="514900" y="6024282"/>
            <a:ext cx="11596417" cy="374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5 июня 201</a:t>
            </a:r>
            <a:r>
              <a:rPr lang="en-US" sz="2400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9</a:t>
            </a:r>
            <a:r>
              <a:rPr lang="ru-RU" sz="2400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 года</a:t>
            </a:r>
            <a:endParaRPr lang="ru-RU" sz="2400" dirty="0">
              <a:solidFill>
                <a:srgbClr val="1F497D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885714" y="5982119"/>
            <a:ext cx="1306286" cy="833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554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Компании, </a:t>
            </a:r>
            <a:r>
              <a:rPr lang="ru-RU" dirty="0">
                <a:latin typeface="Arial Narrow" panose="020B0606020202030204" pitchFamily="34" charset="0"/>
              </a:rPr>
              <a:t>обеспечившие прирост платежей по налогу </a:t>
            </a:r>
            <a:r>
              <a:rPr lang="ru-RU" dirty="0" smtClean="0">
                <a:latin typeface="Arial Narrow" panose="020B0606020202030204" pitchFamily="34" charset="0"/>
              </a:rPr>
              <a:t/>
            </a:r>
            <a:br>
              <a:rPr lang="ru-RU" dirty="0" smtClean="0">
                <a:latin typeface="Arial Narrow" panose="020B0606020202030204" pitchFamily="34" charset="0"/>
              </a:rPr>
            </a:br>
            <a:r>
              <a:rPr lang="ru-RU" dirty="0" smtClean="0">
                <a:latin typeface="Arial Narrow" panose="020B0606020202030204" pitchFamily="34" charset="0"/>
              </a:rPr>
              <a:t>на прибыль в 2018 году</a:t>
            </a:r>
            <a:endParaRPr lang="ru-RU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806188"/>
              </p:ext>
            </p:extLst>
          </p:nvPr>
        </p:nvGraphicFramePr>
        <p:xfrm>
          <a:off x="685800" y="1025157"/>
          <a:ext cx="11371729" cy="564033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8178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2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52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ahoma" pitchFamily="34" charset="0"/>
                          <a:cs typeface="Arial" pitchFamily="34" charset="0"/>
                        </a:rPr>
                        <a:t>Наименование организации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Tahoma" pitchFamily="34" charset="0"/>
                          <a:cs typeface="Arial" pitchFamily="34" charset="0"/>
                        </a:rPr>
                        <a:t>Сумма прироста, </a:t>
                      </a:r>
                      <a:br>
                        <a:rPr lang="ru-RU" sz="24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Tahoma" pitchFamily="34" charset="0"/>
                          <a:cs typeface="Arial" pitchFamily="34" charset="0"/>
                        </a:rPr>
                      </a:b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Tahoma" pitchFamily="34" charset="0"/>
                          <a:cs typeface="Arial" pitchFamily="34" charset="0"/>
                        </a:rPr>
                        <a:t>млн. рублей                             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 Narrow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6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effectLst/>
                          <a:latin typeface="Arial Narrow" panose="020B0606020202030204" pitchFamily="34" charset="0"/>
                        </a:rPr>
                        <a:t> КГН "Татнефть"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effectLst/>
                          <a:latin typeface="Arial Narrow" panose="020B0606020202030204" pitchFamily="34" charset="0"/>
                        </a:rPr>
                        <a:t>19 </a:t>
                      </a:r>
                      <a:r>
                        <a:rPr lang="ru-RU" sz="20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en-US" sz="20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  <a:endParaRPr lang="ru-RU" sz="2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6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effectLst/>
                          <a:latin typeface="Arial Narrow" panose="020B0606020202030204" pitchFamily="34" charset="0"/>
                        </a:rPr>
                        <a:t> Малые нефтяные компании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effectLst/>
                          <a:latin typeface="Arial Narrow" panose="020B0606020202030204" pitchFamily="34" charset="0"/>
                        </a:rPr>
                        <a:t>2 </a:t>
                      </a:r>
                      <a:r>
                        <a:rPr lang="ru-RU" sz="20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58</a:t>
                      </a:r>
                      <a:r>
                        <a:rPr lang="en-US" sz="20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ru-RU" sz="2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6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effectLst/>
                          <a:latin typeface="Arial Narrow" panose="020B0606020202030204" pitchFamily="34" charset="0"/>
                        </a:rPr>
                        <a:t> ПАО "Казаньоргсинтез"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effectLst/>
                          <a:latin typeface="Arial Narrow" panose="020B0606020202030204" pitchFamily="34" charset="0"/>
                        </a:rPr>
                        <a:t>1 </a:t>
                      </a:r>
                      <a:r>
                        <a:rPr lang="ru-RU" sz="20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001</a:t>
                      </a:r>
                      <a:endParaRPr lang="ru-RU" sz="2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6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effectLst/>
                          <a:latin typeface="Arial Narrow" panose="020B0606020202030204" pitchFamily="34" charset="0"/>
                        </a:rPr>
                        <a:t> КГН "Газпром"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85</a:t>
                      </a:r>
                      <a:r>
                        <a:rPr lang="en-US" sz="20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2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6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effectLst/>
                          <a:latin typeface="Arial Narrow" panose="020B0606020202030204" pitchFamily="34" charset="0"/>
                        </a:rPr>
                        <a:t> ПАО "КВЗ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540</a:t>
                      </a:r>
                      <a:endParaRPr lang="ru-RU" sz="2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6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effectLst/>
                          <a:latin typeface="Arial Narrow" panose="020B0606020202030204" pitchFamily="34" charset="0"/>
                        </a:rPr>
                        <a:t> ОАО "ТГК-16"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  <a:r>
                        <a:rPr lang="en-US" sz="20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2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6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effectLst/>
                          <a:latin typeface="Arial Narrow" panose="020B0606020202030204" pitchFamily="34" charset="0"/>
                        </a:rPr>
                        <a:t> АО "</a:t>
                      </a:r>
                      <a:r>
                        <a:rPr lang="ru-RU" sz="2000" b="0" i="0" u="none" strike="noStrike" dirty="0" err="1">
                          <a:effectLst/>
                          <a:latin typeface="Arial Narrow" panose="020B0606020202030204" pitchFamily="34" charset="0"/>
                        </a:rPr>
                        <a:t>Татспиртпром</a:t>
                      </a:r>
                      <a:r>
                        <a:rPr lang="ru-RU" sz="2000" b="0" i="0" u="none" strike="noStrike" dirty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99</a:t>
                      </a:r>
                      <a:endParaRPr lang="ru-RU" sz="2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6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effectLst/>
                          <a:latin typeface="Arial Narrow" panose="020B0606020202030204" pitchFamily="34" charset="0"/>
                        </a:rPr>
                        <a:t> КГН "Лукойл"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93</a:t>
                      </a:r>
                      <a:endParaRPr lang="ru-RU" sz="2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6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effectLst/>
                          <a:latin typeface="Arial Narrow" panose="020B0606020202030204" pitchFamily="34" charset="0"/>
                        </a:rPr>
                        <a:t> АО "</a:t>
                      </a:r>
                      <a:r>
                        <a:rPr lang="ru-RU" sz="2000" b="0" i="0" u="none" strike="noStrike" dirty="0" err="1">
                          <a:effectLst/>
                          <a:latin typeface="Arial Narrow" panose="020B0606020202030204" pitchFamily="34" charset="0"/>
                        </a:rPr>
                        <a:t>ПОЗиС</a:t>
                      </a:r>
                      <a:r>
                        <a:rPr lang="ru-RU" sz="2000" b="0" i="0" u="none" strike="noStrike" dirty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91</a:t>
                      </a:r>
                      <a:endParaRPr lang="ru-RU" sz="2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6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effectLst/>
                          <a:latin typeface="Arial Narrow" panose="020B0606020202030204" pitchFamily="34" charset="0"/>
                        </a:rPr>
                        <a:t> ООО "Нижнекамский завод грузовых шин"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67</a:t>
                      </a:r>
                      <a:endParaRPr lang="ru-RU" sz="2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6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effectLst/>
                          <a:latin typeface="Arial Narrow" panose="020B0606020202030204" pitchFamily="34" charset="0"/>
                        </a:rPr>
                        <a:t> ПАО "</a:t>
                      </a:r>
                      <a:r>
                        <a:rPr lang="ru-RU" sz="2000" b="0" i="0" u="none" strike="noStrike" dirty="0" err="1">
                          <a:effectLst/>
                          <a:latin typeface="Arial Narrow" panose="020B0606020202030204" pitchFamily="34" charset="0"/>
                        </a:rPr>
                        <a:t>Таттелеком</a:t>
                      </a:r>
                      <a:r>
                        <a:rPr lang="ru-RU" sz="2000" b="0" i="0" u="none" strike="noStrike" dirty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54</a:t>
                      </a:r>
                      <a:endParaRPr lang="ru-RU" sz="2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76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effectLst/>
                          <a:latin typeface="Arial Narrow" panose="020B0606020202030204" pitchFamily="34" charset="0"/>
                        </a:rPr>
                        <a:t> АО "</a:t>
                      </a:r>
                      <a:r>
                        <a:rPr lang="ru-RU" sz="2000" b="0" i="0" u="none" strike="noStrike" dirty="0" err="1">
                          <a:effectLst/>
                          <a:latin typeface="Arial Narrow" panose="020B0606020202030204" pitchFamily="34" charset="0"/>
                        </a:rPr>
                        <a:t>Нэфис</a:t>
                      </a:r>
                      <a:r>
                        <a:rPr lang="ru-RU" sz="2000" b="0" i="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000" b="0" i="0" u="none" strike="noStrike" dirty="0" err="1">
                          <a:effectLst/>
                          <a:latin typeface="Arial Narrow" panose="020B0606020202030204" pitchFamily="34" charset="0"/>
                        </a:rPr>
                        <a:t>Косметикс</a:t>
                      </a:r>
                      <a:r>
                        <a:rPr lang="ru-RU" sz="2000" b="0" i="0" u="none" strike="noStrike" dirty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40</a:t>
                      </a:r>
                      <a:endParaRPr lang="ru-RU" sz="2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76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effectLst/>
                          <a:latin typeface="Arial Narrow" panose="020B0606020202030204" pitchFamily="34" charset="0"/>
                        </a:rPr>
                        <a:t> ОАО "</a:t>
                      </a:r>
                      <a:r>
                        <a:rPr lang="ru-RU" sz="2000" b="0" i="0" u="none" strike="noStrike" dirty="0" err="1">
                          <a:effectLst/>
                          <a:latin typeface="Arial Narrow" panose="020B0606020202030204" pitchFamily="34" charset="0"/>
                        </a:rPr>
                        <a:t>Казанькомпрессормаш</a:t>
                      </a:r>
                      <a:r>
                        <a:rPr lang="ru-RU" sz="2000" b="0" i="0" u="none" strike="noStrike" dirty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  <a:endParaRPr lang="ru-RU" sz="2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76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effectLst/>
                          <a:latin typeface="Arial Narrow" panose="020B0606020202030204" pitchFamily="34" charset="0"/>
                        </a:rPr>
                        <a:t> АО "Пивоварня Москва-Эфес"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en-US" sz="20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2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76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effectLst/>
                          <a:latin typeface="Arial Narrow" panose="020B0606020202030204" pitchFamily="34" charset="0"/>
                        </a:rPr>
                        <a:t> ООО "</a:t>
                      </a:r>
                      <a:r>
                        <a:rPr lang="ru-RU" sz="2000" b="0" i="0" u="none" strike="noStrike" dirty="0" err="1">
                          <a:effectLst/>
                          <a:latin typeface="Arial Narrow" panose="020B0606020202030204" pitchFamily="34" charset="0"/>
                        </a:rPr>
                        <a:t>Алнас</a:t>
                      </a:r>
                      <a:r>
                        <a:rPr lang="ru-RU" sz="2000" b="0" i="0" u="none" strike="noStrike" dirty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  <a:endParaRPr lang="ru-RU" sz="2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56418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Другие налогоплательщики</a:t>
            </a:r>
            <a:r>
              <a:rPr lang="ru-RU" dirty="0">
                <a:latin typeface="Arial Narrow" panose="020B0606020202030204" pitchFamily="34" charset="0"/>
              </a:rPr>
              <a:t>, обеспечившие прирост платежей по налогу на </a:t>
            </a:r>
            <a:r>
              <a:rPr lang="ru-RU" dirty="0" smtClean="0">
                <a:latin typeface="Arial Narrow" panose="020B0606020202030204" pitchFamily="34" charset="0"/>
              </a:rPr>
              <a:t>прибыль в 2018 году</a:t>
            </a:r>
            <a:endParaRPr lang="ru-RU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517308"/>
              </p:ext>
            </p:extLst>
          </p:nvPr>
        </p:nvGraphicFramePr>
        <p:xfrm>
          <a:off x="685800" y="904839"/>
          <a:ext cx="11201400" cy="58521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8056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5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08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ahoma" pitchFamily="34" charset="0"/>
                          <a:cs typeface="Arial" pitchFamily="34" charset="0"/>
                        </a:rPr>
                        <a:t>Наименование организации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Tahoma" pitchFamily="34" charset="0"/>
                          <a:cs typeface="Arial" pitchFamily="34" charset="0"/>
                        </a:rPr>
                        <a:t>Сумма прироста, </a:t>
                      </a:r>
                      <a:br>
                        <a:rPr lang="ru-RU" sz="24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Tahoma" pitchFamily="34" charset="0"/>
                          <a:cs typeface="Arial" pitchFamily="34" charset="0"/>
                        </a:rPr>
                      </a:b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Tahoma" pitchFamily="34" charset="0"/>
                          <a:cs typeface="Arial" pitchFamily="34" charset="0"/>
                        </a:rPr>
                        <a:t>млн. рублей                             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 Narrow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43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effectLst/>
                          <a:latin typeface="Arial Narrow" panose="020B0606020202030204" pitchFamily="34" charset="0"/>
                        </a:rPr>
                        <a:t>ЗАО "</a:t>
                      </a:r>
                      <a:r>
                        <a:rPr lang="ru-RU" sz="2400" b="0" i="0" u="none" strike="noStrike" dirty="0" err="1">
                          <a:effectLst/>
                          <a:latin typeface="Arial Narrow" panose="020B0606020202030204" pitchFamily="34" charset="0"/>
                        </a:rPr>
                        <a:t>Рослокомотив</a:t>
                      </a:r>
                      <a:r>
                        <a:rPr lang="ru-RU" sz="2400" b="0" i="0" u="none" strike="noStrike" dirty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effectLst/>
                          <a:latin typeface="Arial Narrow" panose="020B0606020202030204" pitchFamily="34" charset="0"/>
                        </a:rPr>
                        <a:t>393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43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effectLst/>
                          <a:latin typeface="Arial Narrow" panose="020B0606020202030204" pitchFamily="34" charset="0"/>
                        </a:rPr>
                        <a:t>ООО "Гольфстрим"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effectLst/>
                          <a:latin typeface="Arial Narrow" panose="020B0606020202030204" pitchFamily="34" charset="0"/>
                        </a:rPr>
                        <a:t>377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43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effectLst/>
                          <a:latin typeface="Arial Narrow" panose="020B0606020202030204" pitchFamily="34" charset="0"/>
                        </a:rPr>
                        <a:t>ФИЛИАЛ ПАО БАНК ВТБ В Г.КАЗАНИ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effectLst/>
                          <a:latin typeface="Arial Narrow" panose="020B0606020202030204" pitchFamily="34" charset="0"/>
                        </a:rPr>
                        <a:t>264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43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effectLst/>
                          <a:latin typeface="Arial Narrow" panose="020B0606020202030204" pitchFamily="34" charset="0"/>
                        </a:rPr>
                        <a:t>ПАО "ТИМЕР БАНК" 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effectLst/>
                          <a:latin typeface="Arial Narrow" panose="020B0606020202030204" pitchFamily="34" charset="0"/>
                        </a:rPr>
                        <a:t>222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43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effectLst/>
                          <a:latin typeface="Arial Narrow" panose="020B0606020202030204" pitchFamily="34" charset="0"/>
                        </a:rPr>
                        <a:t>ОАО "</a:t>
                      </a:r>
                      <a:r>
                        <a:rPr lang="ru-RU" sz="2400" b="0" i="0" u="none" strike="noStrike" dirty="0" err="1">
                          <a:effectLst/>
                          <a:latin typeface="Arial Narrow" panose="020B0606020202030204" pitchFamily="34" charset="0"/>
                        </a:rPr>
                        <a:t>Зеленодольский</a:t>
                      </a:r>
                      <a:r>
                        <a:rPr lang="ru-RU" sz="2400" b="0" i="0" u="none" strike="noStrike" dirty="0">
                          <a:effectLst/>
                          <a:latin typeface="Arial Narrow" panose="020B0606020202030204" pitchFamily="34" charset="0"/>
                        </a:rPr>
                        <a:t> завод имени А.М. Горького"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effectLst/>
                          <a:latin typeface="Arial Narrow" panose="020B0606020202030204" pitchFamily="34" charset="0"/>
                        </a:rPr>
                        <a:t>204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43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effectLst/>
                          <a:latin typeface="Arial Narrow" panose="020B0606020202030204" pitchFamily="34" charset="0"/>
                        </a:rPr>
                        <a:t>АО "Завод </a:t>
                      </a:r>
                      <a:r>
                        <a:rPr lang="ru-RU" sz="2400" b="0" i="0" u="none" strike="noStrike" dirty="0" err="1">
                          <a:effectLst/>
                          <a:latin typeface="Arial Narrow" panose="020B0606020202030204" pitchFamily="34" charset="0"/>
                        </a:rPr>
                        <a:t>Элекон</a:t>
                      </a:r>
                      <a:r>
                        <a:rPr lang="ru-RU" sz="2400" b="0" i="0" u="none" strike="noStrike" dirty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43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 err="1">
                          <a:effectLst/>
                          <a:latin typeface="Arial Narrow" panose="020B0606020202030204" pitchFamily="34" charset="0"/>
                        </a:rPr>
                        <a:t>АО"Татавтодор</a:t>
                      </a:r>
                      <a:r>
                        <a:rPr lang="ru-RU" sz="2400" b="0" i="0" u="none" strike="noStrike" dirty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effectLst/>
                          <a:latin typeface="Arial Narrow" panose="020B0606020202030204" pitchFamily="34" charset="0"/>
                        </a:rPr>
                        <a:t>148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43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effectLst/>
                          <a:latin typeface="Arial Narrow" panose="020B0606020202030204" pitchFamily="34" charset="0"/>
                        </a:rPr>
                        <a:t>ОСБ "БАНК ТАТАРСТАН" N8610 </a:t>
                      </a:r>
                      <a:r>
                        <a:rPr lang="ru-RU" sz="2400" b="0" i="0" u="none" strike="noStrike" dirty="0" err="1">
                          <a:effectLst/>
                          <a:latin typeface="Arial Narrow" panose="020B0606020202030204" pitchFamily="34" charset="0"/>
                        </a:rPr>
                        <a:t>г.Казань</a:t>
                      </a:r>
                      <a:endParaRPr lang="ru-RU" sz="2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effectLst/>
                          <a:latin typeface="Arial Narrow" panose="020B0606020202030204" pitchFamily="34" charset="0"/>
                        </a:rPr>
                        <a:t>130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43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effectLst/>
                          <a:latin typeface="Arial Narrow" panose="020B0606020202030204" pitchFamily="34" charset="0"/>
                        </a:rPr>
                        <a:t>ПАО "ТУПОЛЕВ"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effectLst/>
                          <a:latin typeface="Arial Narrow" panose="020B0606020202030204" pitchFamily="34" charset="0"/>
                        </a:rPr>
                        <a:t>117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43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effectLst/>
                          <a:latin typeface="Arial Narrow" panose="020B0606020202030204" pitchFamily="34" charset="0"/>
                        </a:rPr>
                        <a:t>ЗАО "КАММИНЗ КАМА"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effectLst/>
                          <a:latin typeface="Arial Narrow" panose="020B0606020202030204" pitchFamily="34" charset="0"/>
                        </a:rPr>
                        <a:t>116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543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effectLst/>
                          <a:latin typeface="Arial Narrow" panose="020B0606020202030204" pitchFamily="34" charset="0"/>
                        </a:rPr>
                        <a:t>ООО "Нижнекамский завод шин ЦМК"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effectLst/>
                          <a:latin typeface="Arial Narrow" panose="020B0606020202030204" pitchFamily="34" charset="0"/>
                        </a:rPr>
                        <a:t>111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543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effectLst/>
                          <a:latin typeface="Arial Narrow" panose="020B0606020202030204" pitchFamily="34" charset="0"/>
                        </a:rPr>
                        <a:t>АО "СРЕДНЕ-ВОЛЖСКИЙ ТРАНСНЕФТЕПРОДУКТ" 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effectLst/>
                          <a:latin typeface="Arial Narrow" panose="020B0606020202030204" pitchFamily="34" charset="0"/>
                        </a:rPr>
                        <a:t>105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543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effectLst/>
                          <a:latin typeface="Arial Narrow" panose="020B0606020202030204" pitchFamily="34" charset="0"/>
                        </a:rPr>
                        <a:t>АО "АЛЬФА-БАНК", ф-л в г. КАЗАНИ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effectLst/>
                          <a:latin typeface="Arial Narrow" panose="020B0606020202030204" pitchFamily="34" charset="0"/>
                        </a:rPr>
                        <a:t>104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543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effectLst/>
                          <a:latin typeface="Arial Narrow" panose="020B0606020202030204" pitchFamily="34" charset="0"/>
                        </a:rPr>
                        <a:t>ЗАО "ХИТ Р"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effectLst/>
                          <a:latin typeface="Arial Narrow" panose="020B0606020202030204" pitchFamily="34" charset="0"/>
                        </a:rPr>
                        <a:t>102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78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dirty="0">
                <a:latin typeface="Arial Narrow" panose="020B0606020202030204" pitchFamily="34" charset="0"/>
                <a:cs typeface="Times New Roman" pitchFamily="18" charset="0"/>
              </a:rPr>
              <a:t>Поступление НДФЛ в консолидированный </a:t>
            </a:r>
            <a:r>
              <a:rPr lang="ru-RU" dirty="0" smtClean="0">
                <a:latin typeface="Arial Narrow" panose="020B0606020202030204" pitchFamily="34" charset="0"/>
                <a:cs typeface="Times New Roman" pitchFamily="18" charset="0"/>
              </a:rPr>
              <a:t>бюджет</a:t>
            </a:r>
            <a:br>
              <a:rPr lang="ru-RU" dirty="0" smtClean="0">
                <a:latin typeface="Arial Narrow" panose="020B0606020202030204" pitchFamily="34" charset="0"/>
                <a:cs typeface="Times New Roman" pitchFamily="18" charset="0"/>
              </a:rPr>
            </a:br>
            <a:r>
              <a:rPr lang="ru-RU" dirty="0" smtClean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dirty="0">
                <a:latin typeface="Arial Narrow" panose="020B0606020202030204" pitchFamily="34" charset="0"/>
                <a:cs typeface="Times New Roman" pitchFamily="18" charset="0"/>
              </a:rPr>
              <a:t>Республики Татарстан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36090080"/>
              </p:ext>
            </p:extLst>
          </p:nvPr>
        </p:nvGraphicFramePr>
        <p:xfrm>
          <a:off x="685800" y="1352790"/>
          <a:ext cx="11213432" cy="5440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927305"/>
            <a:ext cx="192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млрд. рублей</a:t>
            </a:r>
            <a:endParaRPr lang="ru-RU" sz="2000" b="1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59653" y="1294710"/>
            <a:ext cx="102750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75,5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6064" y="2310925"/>
            <a:ext cx="94381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55,1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1104" y="1866056"/>
            <a:ext cx="94965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64,4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23846" y="2202479"/>
            <a:ext cx="94965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57,9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05457" y="1595038"/>
            <a:ext cx="94965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6</a:t>
            </a:r>
            <a:r>
              <a:rPr lang="en-US" sz="2800" b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9</a:t>
            </a:r>
            <a:r>
              <a:rPr lang="ru-RU" sz="2800" b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,4</a:t>
            </a:r>
          </a:p>
        </p:txBody>
      </p:sp>
    </p:spTree>
    <p:extLst>
      <p:ext uri="{BB962C8B-B14F-4D97-AF65-F5344CB8AC3E}">
        <p14:creationId xmlns:p14="http://schemas.microsoft.com/office/powerpoint/2010/main" val="19185955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4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4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 animBg="0"/>
        </p:bldSub>
      </p:bldGraphic>
      <p:bldP spid="11" grpId="0"/>
      <p:bldP spid="12" grpId="0"/>
      <p:bldP spid="13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85800" y="46039"/>
            <a:ext cx="10784149" cy="1096962"/>
          </a:xfrm>
        </p:spPr>
        <p:txBody>
          <a:bodyPr>
            <a:norm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Структура налогов на имущество, </a:t>
            </a:r>
            <a:br>
              <a:rPr lang="ru-RU" dirty="0">
                <a:latin typeface="Arial Narrow" panose="020B0606020202030204" pitchFamily="34" charset="0"/>
              </a:rPr>
            </a:br>
            <a:r>
              <a:rPr lang="ru-RU" dirty="0">
                <a:latin typeface="Arial Narrow" panose="020B0606020202030204" pitchFamily="34" charset="0"/>
              </a:rPr>
              <a:t>поступивших в </a:t>
            </a:r>
            <a:r>
              <a:rPr lang="ru-RU" dirty="0" smtClean="0">
                <a:latin typeface="Arial Narrow" panose="020B0606020202030204" pitchFamily="34" charset="0"/>
              </a:rPr>
              <a:t>2018 </a:t>
            </a:r>
            <a:r>
              <a:rPr lang="ru-RU" dirty="0">
                <a:latin typeface="Arial Narrow" panose="020B0606020202030204" pitchFamily="34" charset="0"/>
              </a:rPr>
              <a:t>году в бюджет республики</a:t>
            </a:r>
          </a:p>
        </p:txBody>
      </p:sp>
      <p:graphicFrame>
        <p:nvGraphicFramePr>
          <p:cNvPr id="5" name="Содержимое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479383"/>
              </p:ext>
            </p:extLst>
          </p:nvPr>
        </p:nvGraphicFramePr>
        <p:xfrm>
          <a:off x="685800" y="1143001"/>
          <a:ext cx="11177337" cy="5495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5082145" y="2615429"/>
            <a:ext cx="2594001" cy="16685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Arial Narrow" panose="020B0606020202030204" pitchFamily="34" charset="0"/>
                <a:ea typeface="Arial Unicode MS" pitchFamily="34" charset="-128"/>
                <a:cs typeface="Arial" panose="020B0604020202020204" pitchFamily="34" charset="0"/>
              </a:rPr>
              <a:t>ВСЕГО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tx1"/>
                </a:solidFill>
                <a:latin typeface="Arial Narrow" panose="020B0606020202030204" pitchFamily="34" charset="0"/>
                <a:ea typeface="Arial Unicode MS" pitchFamily="34" charset="-128"/>
                <a:cs typeface="Arial" panose="020B0604020202020204" pitchFamily="34" charset="0"/>
              </a:rPr>
              <a:t>31,5</a:t>
            </a:r>
            <a:br>
              <a:rPr lang="ru-RU" sz="3200" b="1" dirty="0">
                <a:solidFill>
                  <a:schemeClr val="tx1"/>
                </a:solidFill>
                <a:latin typeface="Arial Narrow" panose="020B0606020202030204" pitchFamily="34" charset="0"/>
                <a:ea typeface="Arial Unicode MS" pitchFamily="34" charset="-128"/>
                <a:cs typeface="Arial" panose="020B0604020202020204" pitchFamily="34" charset="0"/>
              </a:rPr>
            </a:br>
            <a:r>
              <a:rPr lang="ru-RU" sz="3200" b="1" dirty="0" err="1" smtClean="0">
                <a:solidFill>
                  <a:schemeClr val="tx1"/>
                </a:solidFill>
                <a:latin typeface="Arial Narrow" panose="020B0606020202030204" pitchFamily="34" charset="0"/>
                <a:ea typeface="Arial Unicode MS" pitchFamily="34" charset="-128"/>
                <a:cs typeface="Arial" panose="020B0604020202020204" pitchFamily="34" charset="0"/>
              </a:rPr>
              <a:t>млрд.рублей</a:t>
            </a:r>
            <a:endParaRPr lang="ru-RU" sz="3200" b="1" dirty="0">
              <a:solidFill>
                <a:schemeClr val="tx1"/>
              </a:solidFill>
              <a:latin typeface="Arial Narrow" panose="020B060602020203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5258" y="1258907"/>
            <a:ext cx="205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млрд. рублей</a:t>
            </a:r>
            <a:endParaRPr lang="ru-RU" sz="2400" b="1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3813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 animBg="0"/>
        </p:bldSub>
      </p:bldGraphic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Поступление акцизов </a:t>
            </a:r>
            <a:r>
              <a:rPr lang="ru-RU" dirty="0" smtClean="0">
                <a:latin typeface="Arial Narrow" panose="020B0606020202030204" pitchFamily="34" charset="0"/>
              </a:rPr>
              <a:t>в 2018 </a:t>
            </a:r>
            <a:r>
              <a:rPr lang="ru-RU" dirty="0">
                <a:latin typeface="Arial Narrow" panose="020B0606020202030204" pitchFamily="34" charset="0"/>
              </a:rPr>
              <a:t>году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573141"/>
              </p:ext>
            </p:extLst>
          </p:nvPr>
        </p:nvGraphicFramePr>
        <p:xfrm>
          <a:off x="685800" y="1564821"/>
          <a:ext cx="11237495" cy="4580036"/>
        </p:xfrm>
        <a:graphic>
          <a:graphicData uri="http://schemas.openxmlformats.org/drawingml/2006/table">
            <a:tbl>
              <a:tblPr/>
              <a:tblGrid>
                <a:gridCol w="4879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8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9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164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800" b="1" i="0" u="none" strike="noStrike" kern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Вид акцизов</a:t>
                      </a:r>
                      <a:endParaRPr lang="ru-RU" sz="2800" b="1" i="0" u="none" strike="noStrike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Консолидированный</a:t>
                      </a:r>
                      <a:b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</a:br>
                      <a:r>
                        <a:rPr lang="ru-RU" sz="2800" b="1" i="0" u="none" strike="noStrike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бюджет РТ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в</a:t>
                      </a:r>
                      <a:r>
                        <a:rPr lang="ru-RU" sz="2800" b="1" i="0" u="none" strike="noStrike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том числе бюджет РТ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095">
                <a:tc>
                  <a:txBody>
                    <a:bodyPr/>
                    <a:lstStyle/>
                    <a:p>
                      <a:pPr algn="l" fontAlgn="t"/>
                      <a:r>
                        <a:rPr lang="ru-RU" sz="3200" b="1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ВСЕГО акцизов</a:t>
                      </a:r>
                      <a:endParaRPr lang="ru-RU" sz="3200" b="1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1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32,4</a:t>
                      </a:r>
                      <a:endParaRPr lang="ru-RU" sz="3200" b="1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1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31,4</a:t>
                      </a:r>
                      <a:endParaRPr lang="ru-RU" sz="3200" b="1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491">
                <a:tc>
                  <a:txBody>
                    <a:bodyPr/>
                    <a:lstStyle/>
                    <a:p>
                      <a:pPr algn="l" fontAlgn="t"/>
                      <a:r>
                        <a:rPr lang="ru-RU" sz="2800" b="0" i="1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в том </a:t>
                      </a:r>
                      <a:r>
                        <a:rPr lang="ru-RU" sz="2800" b="0" i="1" u="none" strike="noStrike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числе</a:t>
                      </a:r>
                      <a:r>
                        <a:rPr lang="en-US" sz="2800" b="0" i="1" u="none" strike="noStrike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:</a:t>
                      </a:r>
                      <a:endParaRPr lang="ru-RU" sz="2800" b="0" i="1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70">
                <a:tc>
                  <a:txBody>
                    <a:bodyPr/>
                    <a:lstStyle/>
                    <a:p>
                      <a:pPr algn="l" fontAlgn="t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Акцизы на </a:t>
                      </a:r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алкоголь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44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0" i="0" u="none" strike="noStrike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0" i="0" u="none" strike="noStrike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070">
                <a:tc>
                  <a:txBody>
                    <a:bodyPr/>
                    <a:lstStyle/>
                    <a:p>
                      <a:pPr algn="l" fontAlgn="t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Акцизы на пиво</a:t>
                      </a:r>
                    </a:p>
                  </a:txBody>
                  <a:tcPr marL="144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0" i="0" u="none" strike="noStrike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0" i="0" u="none" strike="noStrike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070">
                <a:tc>
                  <a:txBody>
                    <a:bodyPr/>
                    <a:lstStyle/>
                    <a:p>
                      <a:pPr algn="l" fontAlgn="t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Акцизы на нефтепродукты</a:t>
                      </a:r>
                    </a:p>
                  </a:txBody>
                  <a:tcPr marL="144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0" i="0" u="none" strike="noStrike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0" i="0" u="none" strike="noStrike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473226" y="861971"/>
            <a:ext cx="2450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u="sng" dirty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млрд. рублей</a:t>
            </a:r>
            <a:endParaRPr lang="ru-RU" sz="2400" b="1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2045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latin typeface="Arial Narrow" panose="020B0606020202030204" pitchFamily="34" charset="0"/>
                <a:cs typeface="Times New Roman" pitchFamily="18" charset="0"/>
              </a:rPr>
              <a:t>Поступление налогов на совокупный доход в консолидированный бюджет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297363231"/>
              </p:ext>
            </p:extLst>
          </p:nvPr>
        </p:nvGraphicFramePr>
        <p:xfrm>
          <a:off x="685799" y="1417650"/>
          <a:ext cx="11345779" cy="5440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799" y="819163"/>
            <a:ext cx="2624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млрд. рублей</a:t>
            </a:r>
            <a:endParaRPr lang="ru-RU" sz="2000" b="1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25708" y="1468134"/>
            <a:ext cx="102750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10,9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4686" y="2834345"/>
            <a:ext cx="94381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6,9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61940" y="2382812"/>
            <a:ext cx="94965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8,2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73444" y="2584767"/>
            <a:ext cx="94965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7,6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94641" y="1967291"/>
            <a:ext cx="94965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9</a:t>
            </a:r>
            <a:r>
              <a:rPr lang="ru-RU" sz="2800" b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,</a:t>
            </a:r>
            <a:r>
              <a:rPr lang="en-US" sz="2800" b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4</a:t>
            </a:r>
            <a:endParaRPr lang="ru-RU" sz="2800" b="1" dirty="0">
              <a:solidFill>
                <a:prstClr val="black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737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4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4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 animBg="0"/>
        </p:bldSub>
      </p:bldGraphic>
      <p:bldP spid="11" grpId="0"/>
      <p:bldP spid="12" grpId="0"/>
      <p:bldP spid="13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dirty="0">
                <a:latin typeface="Arial Narrow" panose="020B0606020202030204" pitchFamily="34" charset="0"/>
                <a:cs typeface="Times New Roman" pitchFamily="18" charset="0"/>
              </a:rPr>
              <a:t>Объемы федеральных средств для </a:t>
            </a:r>
            <a:r>
              <a:rPr lang="ru-RU" dirty="0" smtClean="0">
                <a:latin typeface="Arial Narrow" panose="020B0606020202030204" pitchFamily="34" charset="0"/>
                <a:cs typeface="Times New Roman" pitchFamily="18" charset="0"/>
              </a:rPr>
              <a:t/>
            </a:r>
            <a:br>
              <a:rPr lang="ru-RU" dirty="0" smtClean="0">
                <a:latin typeface="Arial Narrow" panose="020B0606020202030204" pitchFamily="34" charset="0"/>
                <a:cs typeface="Times New Roman" pitchFamily="18" charset="0"/>
              </a:rPr>
            </a:br>
            <a:r>
              <a:rPr lang="ru-RU" dirty="0" smtClean="0">
                <a:latin typeface="Arial Narrow" panose="020B0606020202030204" pitchFamily="34" charset="0"/>
                <a:cs typeface="Times New Roman" pitchFamily="18" charset="0"/>
              </a:rPr>
              <a:t>Республики </a:t>
            </a:r>
            <a:r>
              <a:rPr lang="ru-RU" dirty="0">
                <a:latin typeface="Arial Narrow" panose="020B0606020202030204" pitchFamily="34" charset="0"/>
                <a:cs typeface="Times New Roman" pitchFamily="18" charset="0"/>
              </a:rPr>
              <a:t>Татарстан</a:t>
            </a:r>
            <a:endParaRPr lang="ru-RU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621979697"/>
              </p:ext>
            </p:extLst>
          </p:nvPr>
        </p:nvGraphicFramePr>
        <p:xfrm>
          <a:off x="799098" y="1477776"/>
          <a:ext cx="11088102" cy="4989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9098" y="1016111"/>
            <a:ext cx="1895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млрд. рублей</a:t>
            </a:r>
            <a:endParaRPr lang="ru-RU" sz="2000" b="1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1246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4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4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 animBg="0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0700" y="5953125"/>
            <a:ext cx="12573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Перечень крупных </a:t>
            </a:r>
            <a:r>
              <a:rPr lang="ru-RU" sz="2000" dirty="0" smtClean="0">
                <a:solidFill>
                  <a:prstClr val="black"/>
                </a:solidFill>
              </a:rPr>
              <a:t>по объемам финансирования 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направлений федеральных средств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в 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2018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году</a:t>
            </a:r>
          </a:p>
          <a:p>
            <a:endParaRPr lang="ru-RU" dirty="0"/>
          </a:p>
        </p:txBody>
      </p:sp>
      <p:sp>
        <p:nvSpPr>
          <p:cNvPr id="5" name="TextBox 1"/>
          <p:cNvSpPr txBox="1"/>
          <p:nvPr/>
        </p:nvSpPr>
        <p:spPr>
          <a:xfrm>
            <a:off x="10794868" y="359863"/>
            <a:ext cx="1136938" cy="29084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u="sng" dirty="0">
                <a:solidFill>
                  <a:schemeClr val="accent4"/>
                </a:solidFill>
                <a:latin typeface="Arial Narrow" panose="020B0606020202030204" pitchFamily="34" charset="0"/>
              </a:rPr>
              <a:t>млн. </a:t>
            </a:r>
            <a:r>
              <a:rPr lang="ru-RU" sz="1600" b="1" u="sng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рублей</a:t>
            </a:r>
            <a:endParaRPr lang="ru-RU" sz="1600" b="1" u="sng" dirty="0">
              <a:solidFill>
                <a:schemeClr val="accent4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335066"/>
              </p:ext>
            </p:extLst>
          </p:nvPr>
        </p:nvGraphicFramePr>
        <p:xfrm>
          <a:off x="685800" y="764361"/>
          <a:ext cx="11246006" cy="5872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85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9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Дотации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6 569,2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Дотации на поддержку мер по обеспечению сбалансированности бюджетов (компенсация снижения доходов в 2019 году в связи с исключением движимого имущества из объектов налогообложения по налогу на имущество организаций)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3 726,2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Дотации на поддержку мер по обеспечению сбалансированности бюджетов (стимулирование роста налогового потенциала по налогу на прибыль организаций)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905,9</a:t>
                      </a:r>
                      <a:endParaRPr lang="ru-RU" sz="1600" b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66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Дотации на поддержку мер по обеспечению сбалансированности бюджетов в целях реализации проектов создания комфортной городской среды в малых городах и исторических поселениях - победителях Всероссийского конкурса лучших проектов создания комфортной городской среды (за счет средств резервного фонда Правительства Российской Федерации)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905,0</a:t>
                      </a:r>
                      <a:endParaRPr lang="ru-RU" sz="1600" b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Дотации бюджетам субъектов Российской Федерации за достижение наивысших темпов роста налогового потенциала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690,0</a:t>
                      </a:r>
                      <a:endParaRPr lang="ru-RU" sz="1600" b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Дотации на поддержку мер по обеспечению сбалансированности бюджетов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342,0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Субсидии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7 645,3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1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Государственная поддержка сельского хозяйства 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2 795,9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1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Реализация мероприятий по стимулированию программ развития жилищного строительства субъектов Российской Федерации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1 191,5</a:t>
                      </a:r>
                      <a:endParaRPr lang="ru-RU" sz="1600" b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94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Поддержка государственных программ субъектов Российской Федерации и муниципальных программ формирования современной городской среды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640,9</a:t>
                      </a:r>
                      <a:endParaRPr lang="ru-RU" sz="1600" b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10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Мероприятия по устойчивому развитию сельских территорий (строительство и реконструкция автомобильных дорог общего пользования с твердым покрытием, ведущим к общественно значимым объектам сельских населенных пунктов)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580,3</a:t>
                      </a:r>
                      <a:endParaRPr lang="ru-RU" sz="1600" b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1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Оказание высокотехнологичной медицинской помощи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529,6</a:t>
                      </a:r>
                      <a:endParaRPr lang="ru-RU" sz="1600" b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91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Мероприятия по устойчивому развитию сельских территорий (обеспечение жильем граждан, проживающих в сельской местности)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447,2</a:t>
                      </a:r>
                      <a:endParaRPr lang="ru-RU" sz="1600" b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91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Мероприятия по содействию созданию в субъектах Российской Федерации новых мест в общеобразовательных организациях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336,7</a:t>
                      </a:r>
                      <a:endParaRPr lang="ru-RU" sz="1600" b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91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Софинансирование</a:t>
                      </a: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капитальных вложений в объекты муниципальной собственности 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297,5</a:t>
                      </a:r>
                      <a:endParaRPr lang="ru-RU" sz="1600" b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694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Мероприятия по развитию материально-технической базы детских поликлиник и детских поликлинических отделений медицинских организаций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183,2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6219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0700" y="5953125"/>
            <a:ext cx="12573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Перечень крупных по объемам финансирования направлений </a:t>
            </a:r>
            <a:r>
              <a:rPr lang="ru-RU" sz="2000" dirty="0" smtClean="0">
                <a:solidFill>
                  <a:prstClr val="black"/>
                </a:solidFill>
              </a:rPr>
              <a:t/>
            </a:r>
            <a:br>
              <a:rPr lang="ru-RU" sz="2000" dirty="0" smtClean="0">
                <a:solidFill>
                  <a:prstClr val="black"/>
                </a:solidFill>
              </a:rPr>
            </a:br>
            <a:r>
              <a:rPr lang="ru-RU" sz="2000" dirty="0" smtClean="0">
                <a:solidFill>
                  <a:prstClr val="black"/>
                </a:solidFill>
              </a:rPr>
              <a:t>федеральных </a:t>
            </a:r>
            <a:r>
              <a:rPr lang="ru-RU" sz="2000" dirty="0">
                <a:solidFill>
                  <a:prstClr val="black"/>
                </a:solidFill>
              </a:rPr>
              <a:t>средств в 2018 </a:t>
            </a:r>
            <a:r>
              <a:rPr lang="ru-RU" sz="2000" dirty="0" smtClean="0">
                <a:solidFill>
                  <a:prstClr val="black"/>
                </a:solidFill>
              </a:rPr>
              <a:t>году 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(продолжение)</a:t>
            </a:r>
            <a:endParaRPr lang="ru-RU" sz="20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sp>
        <p:nvSpPr>
          <p:cNvPr id="5" name="TextBox 1"/>
          <p:cNvSpPr txBox="1"/>
          <p:nvPr/>
        </p:nvSpPr>
        <p:spPr>
          <a:xfrm>
            <a:off x="10837980" y="361377"/>
            <a:ext cx="1136938" cy="29084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u="sng" dirty="0">
                <a:solidFill>
                  <a:schemeClr val="accent4"/>
                </a:solidFill>
                <a:latin typeface="Arial Narrow" panose="020B0606020202030204" pitchFamily="34" charset="0"/>
              </a:rPr>
              <a:t>млн. </a:t>
            </a:r>
            <a:r>
              <a:rPr lang="ru-RU" sz="1600" b="1" u="sng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рублей</a:t>
            </a:r>
            <a:endParaRPr lang="ru-RU" sz="1600" b="1" u="sng" dirty="0">
              <a:solidFill>
                <a:schemeClr val="accent4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58324"/>
              </p:ext>
            </p:extLst>
          </p:nvPr>
        </p:nvGraphicFramePr>
        <p:xfrm>
          <a:off x="716212" y="760487"/>
          <a:ext cx="11246006" cy="58866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85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92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Субвенции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6 754,8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7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Оплата жилищно-коммунальных услуг отдельным категориям граждан</a:t>
                      </a:r>
                      <a:endParaRPr lang="ru-RU" sz="1400" b="0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2 344,4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433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Оказание </a:t>
                      </a:r>
                      <a:r>
                        <a:rPr lang="ru-RU" sz="1400" b="0" kern="1200" dirty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отдельным категориям граждан социальной услуги по обеспечению лекарственными препаратами для медицинского применения по рецептам на лекарственные препараты, медицинскими изделиями по рецептам на медицинские изделия, а также специализированными продуктами лечебного питания для детей-инвалидов</a:t>
                      </a:r>
                    </a:p>
                  </a:txBody>
                  <a:tcPr marL="72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1 163,2</a:t>
                      </a:r>
                      <a:endParaRPr lang="ru-RU" sz="1600" b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7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Выплаты государственных пособий лицам, не подлежащим обязательному социальному страхованию на случай временной нетрудоспособности и в связи с материнством, и лицам, уволенным в связи с ликвидацией организаций (прекращением деятельности, полномочий физическими лицами)</a:t>
                      </a:r>
                      <a:endParaRPr lang="ru-RU" sz="1400" b="0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1 155,8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7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Осуществление социальных выплат безработным гражданам</a:t>
                      </a:r>
                      <a:endParaRPr lang="ru-RU" sz="1400" b="0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540,4</a:t>
                      </a:r>
                      <a:endParaRPr lang="ru-RU" sz="1600" b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7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Осуществление отдельных полномочий в области лесных отношений</a:t>
                      </a:r>
                      <a:endParaRPr lang="ru-RU" sz="1400" b="0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376,8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7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Осуществление ежемесячной выплаты в связи с рождением (усыновлением) первого ребенка</a:t>
                      </a:r>
                      <a:endParaRPr lang="ru-RU" sz="1400" b="0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370,6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67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Единая субвенция</a:t>
                      </a:r>
                      <a:endParaRPr lang="ru-RU" sz="1400" b="0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258,8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67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Обеспечение мер социальной поддержки для лиц, награжденных знаком "Почетный донор"</a:t>
                      </a:r>
                      <a:endParaRPr lang="ru-RU" sz="1400" b="0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148,0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2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21 464,4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67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Реализация основных мероприятий по подготовке мирового чемпионата по профессиональному мастерству по стандартам "</a:t>
                      </a:r>
                      <a:r>
                        <a:rPr lang="ru-RU" sz="1400" b="0" dirty="0" err="1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Ворлдскиллс</a:t>
                      </a: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" в г. Казани в 2019 году</a:t>
                      </a:r>
                      <a:endParaRPr lang="ru-RU" sz="1400" b="0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13 978,6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67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Возмещение части затрат на уплату процентов по инвестиционным кредитам (займам) в агропромышленном комплексе</a:t>
                      </a:r>
                      <a:endParaRPr lang="ru-RU" sz="1400" b="0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2 295,2</a:t>
                      </a:r>
                      <a:endParaRPr lang="ru-RU" sz="1600" b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67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Финансовое обеспечение дорожной деятельности</a:t>
                      </a:r>
                      <a:endParaRPr lang="ru-RU" sz="1400" b="0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1 530,0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67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Возмещение затрат по созданию, модернизации и (или) реконструкции объектов инфраструктуры индустриальных парков или промышленных технопарков</a:t>
                      </a:r>
                      <a:endParaRPr lang="ru-RU" sz="1400" b="0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1 008,9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67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Возмещение части прямых понесенных затрат на создание и (или) модернизацию объектов агропромышленного комплекса</a:t>
                      </a:r>
                      <a:endParaRPr lang="ru-RU" sz="1400" b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609,9</a:t>
                      </a:r>
                      <a:endParaRPr lang="ru-RU" sz="1600" b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Мероприятия по подготовке к проведению чемпионата мира по футболу FIFA 2018 года в Российской Федерации, связанных с поставкой, монтажом и демонтажем строений и сооружений временного назначения и (или) вспомогательного использования для подготовки и проведения спортивных соревнований</a:t>
                      </a:r>
                    </a:p>
                  </a:txBody>
                  <a:tcPr marL="72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503,3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Финансовое обеспечение мероприятий по созданию в субъектах Российской Федерации дополнительных мест для детей в возрасте от 2 месяцев до 3 лет в образовательных организациях, осуществляющих образовательную деятельность по образовательным программам дошкольного образования</a:t>
                      </a:r>
                    </a:p>
                  </a:txBody>
                  <a:tcPr marL="72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495,3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67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Мероприятия по реализации комплексного проекта "Культурное наследие - остров-град Свияжск и древний Болгар"</a:t>
                      </a:r>
                      <a:endParaRPr lang="ru-RU" sz="1400" b="0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392,0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67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Осуществление отдельных полномочий в области лекарственного обеспечения</a:t>
                      </a:r>
                      <a:endParaRPr lang="ru-RU" sz="1400" b="0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368,8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206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Arial Narrow" panose="020B0606020202030204" pitchFamily="34" charset="0"/>
              </a:rPr>
              <a:t>Расходная часть бюджетов </a:t>
            </a:r>
            <a:br>
              <a:rPr lang="ru-RU" sz="3200" dirty="0">
                <a:latin typeface="Arial Narrow" panose="020B0606020202030204" pitchFamily="34" charset="0"/>
              </a:rPr>
            </a:br>
            <a:r>
              <a:rPr lang="ru-RU" sz="3200" dirty="0">
                <a:latin typeface="Arial Narrow" panose="020B0606020202030204" pitchFamily="34" charset="0"/>
                <a:cs typeface="Times New Roman" pitchFamily="18" charset="0"/>
              </a:rPr>
              <a:t>Республики Татарстан</a:t>
            </a:r>
            <a:r>
              <a:rPr lang="ru-RU" sz="3200" dirty="0">
                <a:latin typeface="Arial Narrow" panose="020B0606020202030204" pitchFamily="34" charset="0"/>
              </a:rPr>
              <a:t> в </a:t>
            </a:r>
            <a:r>
              <a:rPr lang="ru-RU" sz="3200" dirty="0" smtClean="0">
                <a:latin typeface="Arial Narrow" panose="020B0606020202030204" pitchFamily="34" charset="0"/>
              </a:rPr>
              <a:t>2018 </a:t>
            </a:r>
            <a:r>
              <a:rPr lang="ru-RU" sz="3200" dirty="0">
                <a:latin typeface="Arial Narrow" panose="020B0606020202030204" pitchFamily="34" charset="0"/>
              </a:rPr>
              <a:t>году</a:t>
            </a:r>
          </a:p>
          <a:p>
            <a:endParaRPr lang="ru-RU" sz="32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106829"/>
              </p:ext>
            </p:extLst>
          </p:nvPr>
        </p:nvGraphicFramePr>
        <p:xfrm>
          <a:off x="890336" y="1467685"/>
          <a:ext cx="10696073" cy="42032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32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3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5095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Бюджет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Сумма,</a:t>
                      </a:r>
                      <a:b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</a:br>
                      <a:r>
                        <a:rPr lang="ru-RU" sz="2800" b="1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млрд.рублей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6164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Консолидированный бюджет Республики Татарстан</a:t>
                      </a:r>
                      <a:endParaRPr lang="ru-RU" sz="28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319,4</a:t>
                      </a:r>
                      <a:endParaRPr lang="ru-RU" sz="40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6164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Бюджет Республики Татарстан</a:t>
                      </a:r>
                      <a:endParaRPr lang="ru-RU" sz="28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274,7</a:t>
                      </a:r>
                      <a:endParaRPr lang="ru-RU" sz="40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619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Основные социально-экономические параметры </a:t>
            </a:r>
            <a:br>
              <a:rPr lang="ru-RU" dirty="0" smtClean="0">
                <a:latin typeface="Arial Narrow" panose="020B0606020202030204" pitchFamily="34" charset="0"/>
              </a:rPr>
            </a:br>
            <a:r>
              <a:rPr lang="ru-RU" dirty="0" smtClean="0">
                <a:latin typeface="Arial Narrow" panose="020B0606020202030204" pitchFamily="34" charset="0"/>
              </a:rPr>
              <a:t>Республики Татарстан в 2018 году</a:t>
            </a:r>
            <a:endParaRPr lang="ru-RU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989800846"/>
              </p:ext>
            </p:extLst>
          </p:nvPr>
        </p:nvGraphicFramePr>
        <p:xfrm>
          <a:off x="842682" y="1098737"/>
          <a:ext cx="11017624" cy="5114928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962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5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248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 Narrow" panose="020B0606020202030204" pitchFamily="34" charset="0"/>
                        </a:rPr>
                        <a:t>ВРП, </a:t>
                      </a:r>
                      <a:r>
                        <a:rPr lang="ru-RU" sz="2400" dirty="0" err="1" smtClean="0">
                          <a:latin typeface="Arial Narrow" panose="020B0606020202030204" pitchFamily="34" charset="0"/>
                        </a:rPr>
                        <a:t>млрд.рублей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2 440,3</a:t>
                      </a:r>
                      <a:endParaRPr lang="ru-RU" sz="32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248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 Narrow" panose="020B0606020202030204" pitchFamily="34" charset="0"/>
                        </a:rPr>
                        <a:t>ВРП в сопоставимых ценах,  </a:t>
                      </a:r>
                      <a:br>
                        <a:rPr lang="ru-RU" sz="2400" dirty="0" smtClean="0">
                          <a:latin typeface="Arial Narrow" panose="020B0606020202030204" pitchFamily="34" charset="0"/>
                        </a:rPr>
                      </a:br>
                      <a:r>
                        <a:rPr lang="ru-RU" sz="2400" dirty="0" smtClean="0">
                          <a:latin typeface="Arial Narrow" panose="020B0606020202030204" pitchFamily="34" charset="0"/>
                        </a:rPr>
                        <a:t>% к предыдущему году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3200" b="1" kern="1200" dirty="0" smtClean="0">
                          <a:solidFill>
                            <a:schemeClr val="accent3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101,5</a:t>
                      </a:r>
                      <a:endParaRPr lang="ru-RU" sz="3200" b="1" kern="1200" dirty="0">
                        <a:solidFill>
                          <a:schemeClr val="accent3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248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 Narrow" panose="020B0606020202030204" pitchFamily="34" charset="0"/>
                        </a:rPr>
                        <a:t>Объем</a:t>
                      </a:r>
                      <a:r>
                        <a:rPr lang="ru-RU" sz="2400" baseline="0" dirty="0" smtClean="0">
                          <a:latin typeface="Arial Narrow" panose="020B0606020202030204" pitchFamily="34" charset="0"/>
                        </a:rPr>
                        <a:t> отгруженной продукции промышленного производства, </a:t>
                      </a:r>
                      <a:r>
                        <a:rPr lang="ru-RU" sz="2400" baseline="0" dirty="0" err="1" smtClean="0">
                          <a:latin typeface="Arial Narrow" panose="020B0606020202030204" pitchFamily="34" charset="0"/>
                        </a:rPr>
                        <a:t>млрд.рублей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2 818,0</a:t>
                      </a:r>
                      <a:endParaRPr lang="ru-RU" sz="32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248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 Narrow" panose="020B0606020202030204" pitchFamily="34" charset="0"/>
                        </a:rPr>
                        <a:t>Индекс промышленного производства, %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200" dirty="0" smtClean="0">
                          <a:solidFill>
                            <a:schemeClr val="accent3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102,0</a:t>
                      </a:r>
                      <a:endParaRPr lang="ru-RU" sz="3200" b="1" kern="1200" dirty="0">
                        <a:solidFill>
                          <a:schemeClr val="accent3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2488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Arial Narrow" panose="020B0606020202030204" pitchFamily="34" charset="0"/>
                        </a:rPr>
                        <a:t>Оборот</a:t>
                      </a:r>
                      <a:r>
                        <a:rPr lang="ru-RU" sz="2400" baseline="0" dirty="0" smtClean="0">
                          <a:latin typeface="Arial Narrow" panose="020B0606020202030204" pitchFamily="34" charset="0"/>
                        </a:rPr>
                        <a:t> розничной торговли, </a:t>
                      </a:r>
                      <a:r>
                        <a:rPr lang="ru-RU" sz="2400" baseline="0" dirty="0" err="1" smtClean="0">
                          <a:latin typeface="Arial Narrow" panose="020B0606020202030204" pitchFamily="34" charset="0"/>
                        </a:rPr>
                        <a:t>млрд.рублей</a:t>
                      </a:r>
                      <a:endParaRPr lang="ru-RU" sz="2400" dirty="0" smtClean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917,0</a:t>
                      </a:r>
                      <a:endParaRPr lang="ru-RU" sz="32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248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 Narrow" panose="020B0606020202030204" pitchFamily="34" charset="0"/>
                        </a:rPr>
                        <a:t>Оборот</a:t>
                      </a:r>
                      <a:r>
                        <a:rPr lang="ru-RU" sz="2400" baseline="0" dirty="0" smtClean="0">
                          <a:latin typeface="Arial Narrow" panose="020B0606020202030204" pitchFamily="34" charset="0"/>
                        </a:rPr>
                        <a:t> розничной торговли в сопоставимых ценах, </a:t>
                      </a:r>
                      <a:r>
                        <a:rPr lang="ru-RU" sz="2400" dirty="0" smtClean="0">
                          <a:latin typeface="Arial Narrow" panose="020B0606020202030204" pitchFamily="34" charset="0"/>
                        </a:rPr>
                        <a:t>% к предыдущему году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3200" b="1" kern="1200" dirty="0" smtClean="0">
                          <a:solidFill>
                            <a:schemeClr val="accent3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106,1</a:t>
                      </a:r>
                      <a:endParaRPr lang="ru-RU" sz="3200" b="1" kern="1200" dirty="0">
                        <a:solidFill>
                          <a:schemeClr val="accent3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21408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t="33951"/>
          <a:stretch/>
        </p:blipFill>
        <p:spPr>
          <a:xfrm>
            <a:off x="866275" y="511033"/>
            <a:ext cx="10754598" cy="442191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66275" y="5139332"/>
            <a:ext cx="112615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Произведенные расходы бюджетов были направлены на реализацию задач, поставленных в Послании Президента Республики Татарстан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Государственному 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Совету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Республики 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Татарстан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0659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 Narrow" panose="020B0606020202030204" pitchFamily="34" charset="0"/>
              </a:rPr>
              <a:t>Общегосударственные вопросы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151181"/>
              </p:ext>
            </p:extLst>
          </p:nvPr>
        </p:nvGraphicFramePr>
        <p:xfrm>
          <a:off x="770021" y="923736"/>
          <a:ext cx="10960768" cy="10382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70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9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0053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Консолидированный бюджет</a:t>
                      </a:r>
                      <a:endParaRPr lang="ru-RU" sz="28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8</a:t>
                      </a:r>
                      <a:r>
                        <a:rPr lang="ru-RU" sz="2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endParaRPr lang="ru-RU" sz="28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362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Бюджет Республики Татарстан</a:t>
                      </a:r>
                      <a:endParaRPr lang="ru-RU" sz="28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  <a:r>
                        <a:rPr lang="ru-RU" sz="2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  <a:endParaRPr lang="ru-RU" sz="28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10079479" y="471890"/>
            <a:ext cx="1555058" cy="328000"/>
          </a:xfrm>
          <a:prstGeom prst="rect">
            <a:avLst/>
          </a:prstGeom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u="sng" dirty="0">
                <a:solidFill>
                  <a:schemeClr val="accent4"/>
                </a:solidFill>
                <a:latin typeface="Arial Narrow" panose="020B0606020202030204" pitchFamily="34" charset="0"/>
              </a:rPr>
              <a:t>млрд. </a:t>
            </a:r>
            <a:r>
              <a:rPr lang="ru-RU" sz="2400" b="1" u="sng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рублей</a:t>
            </a:r>
            <a:endParaRPr lang="ru-RU" sz="2400" b="1" u="sng" dirty="0">
              <a:solidFill>
                <a:schemeClr val="accent4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469" y="2274345"/>
            <a:ext cx="9892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>
                <a:solidFill>
                  <a:prstClr val="black"/>
                </a:solidFill>
                <a:latin typeface="Arial Narrow" panose="020B0606020202030204" pitchFamily="34" charset="0"/>
              </a:rPr>
              <a:t>Основные направления расходов: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777469" y="2881712"/>
            <a:ext cx="10972539" cy="510778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</a:rPr>
              <a:t>Резервный фонд Кабинета Министров Республики Татарстан</a:t>
            </a:r>
            <a:endParaRPr lang="ru-RU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770021" y="3516336"/>
            <a:ext cx="10960767" cy="919401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</a:rPr>
              <a:t>Расходы министерств и ведомств, не имеющих </a:t>
            </a:r>
            <a:b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</a:rPr>
              <a:t>отраслевого признака</a:t>
            </a:r>
            <a:endParaRPr lang="ru-RU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777469" y="4559581"/>
            <a:ext cx="10972539" cy="510778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</a:rPr>
              <a:t>Мировые судьи</a:t>
            </a:r>
            <a:endParaRPr lang="ru-RU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770021" y="5194204"/>
            <a:ext cx="10960767" cy="510778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</a:rPr>
              <a:t>Академия наук</a:t>
            </a:r>
            <a:endParaRPr lang="ru-RU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9761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 Narrow" panose="020B0606020202030204" pitchFamily="34" charset="0"/>
              </a:rPr>
              <a:t>Национальная оборона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685800" y="3130101"/>
            <a:ext cx="11153273" cy="2344268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prstClr val="black"/>
                </a:solidFill>
                <a:latin typeface="Arial Narrow" panose="020B0606020202030204" pitchFamily="34" charset="0"/>
              </a:rPr>
              <a:t>Обеспечение расходов по осуществлению органами местного самоуправления полномочий по первичному воинскому учету на территориях, где отсутствуют военные комиссариаты</a:t>
            </a:r>
            <a:endParaRPr lang="ru-RU" sz="3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19656"/>
              </p:ext>
            </p:extLst>
          </p:nvPr>
        </p:nvGraphicFramePr>
        <p:xfrm>
          <a:off x="685800" y="1402982"/>
          <a:ext cx="11153274" cy="13299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70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3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4967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Консолидированный бюджет</a:t>
                      </a:r>
                      <a:endParaRPr lang="ru-RU" sz="28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148</a:t>
                      </a:r>
                      <a:endParaRPr lang="ru-RU" sz="28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967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Бюджет Республики Татарстан</a:t>
                      </a:r>
                      <a:endParaRPr lang="ru-RU" sz="28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148</a:t>
                      </a:r>
                      <a:endParaRPr lang="ru-RU" sz="28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9261330" y="641562"/>
            <a:ext cx="2577743" cy="37032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b="1" u="sng" dirty="0">
                <a:solidFill>
                  <a:srgbClr val="6C7B90"/>
                </a:solidFill>
                <a:latin typeface="Arial Narrow" panose="020B0606020202030204" pitchFamily="34" charset="0"/>
              </a:rPr>
              <a:t>млн. </a:t>
            </a:r>
            <a:r>
              <a:rPr lang="ru-RU" sz="2400" b="1" u="sng" dirty="0" smtClean="0">
                <a:solidFill>
                  <a:srgbClr val="6C7B90"/>
                </a:solidFill>
                <a:latin typeface="Arial Narrow" panose="020B0606020202030204" pitchFamily="34" charset="0"/>
              </a:rPr>
              <a:t>рублей</a:t>
            </a:r>
            <a:endParaRPr lang="ru-RU" sz="2400" b="1" u="sng" dirty="0">
              <a:solidFill>
                <a:srgbClr val="6C7B9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2285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85800" y="46039"/>
            <a:ext cx="10784149" cy="887411"/>
          </a:xfrm>
        </p:spPr>
        <p:txBody>
          <a:bodyPr>
            <a:no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Национальная безопасность и </a:t>
            </a:r>
            <a:r>
              <a:rPr lang="ru-RU" dirty="0" smtClean="0">
                <a:latin typeface="Arial Narrow" panose="020B0606020202030204" pitchFamily="34" charset="0"/>
              </a:rPr>
              <a:t/>
            </a:r>
            <a:br>
              <a:rPr lang="ru-RU" dirty="0" smtClean="0">
                <a:latin typeface="Arial Narrow" panose="020B0606020202030204" pitchFamily="34" charset="0"/>
              </a:rPr>
            </a:br>
            <a:r>
              <a:rPr lang="ru-RU" dirty="0" smtClean="0">
                <a:latin typeface="Arial Narrow" panose="020B0606020202030204" pitchFamily="34" charset="0"/>
              </a:rPr>
              <a:t>правоохранительная </a:t>
            </a:r>
            <a:r>
              <a:rPr lang="ru-RU" dirty="0">
                <a:latin typeface="Arial Narrow" panose="020B0606020202030204" pitchFamily="34" charset="0"/>
              </a:rPr>
              <a:t>деятельность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850233" y="3328818"/>
            <a:ext cx="11012904" cy="2281476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prstClr val="black"/>
                </a:solidFill>
                <a:latin typeface="Arial Narrow" panose="020B0606020202030204" pitchFamily="34" charset="0"/>
              </a:rPr>
              <a:t>Данные средства позволили решать вопросы в области предупреждения и ликвидации последствий чрезвычайных ситуаций, повышения </a:t>
            </a:r>
            <a:r>
              <a:rPr lang="ru-RU" sz="3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пожарной </a:t>
            </a:r>
            <a:r>
              <a:rPr lang="ru-RU" sz="3200" dirty="0">
                <a:solidFill>
                  <a:prstClr val="black"/>
                </a:solidFill>
                <a:latin typeface="Arial Narrow" panose="020B0606020202030204" pitchFamily="34" charset="0"/>
              </a:rPr>
              <a:t>безопасности объектов</a:t>
            </a:r>
            <a:r>
              <a:rPr lang="ru-RU" sz="3200" b="1" dirty="0">
                <a:solidFill>
                  <a:prstClr val="black"/>
                </a:solidFill>
                <a:latin typeface="Arial Narrow" panose="020B0606020202030204" pitchFamily="34" charset="0"/>
              </a:rPr>
              <a:t>, </a:t>
            </a:r>
            <a:br>
              <a:rPr lang="ru-RU" sz="3200" b="1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u-RU" sz="3200" dirty="0">
                <a:solidFill>
                  <a:prstClr val="black"/>
                </a:solidFill>
                <a:latin typeface="Arial Narrow" panose="020B0606020202030204" pitchFamily="34" charset="0"/>
              </a:rPr>
              <a:t>содержание общественных пунктов правопорядка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333209"/>
              </p:ext>
            </p:extLst>
          </p:nvPr>
        </p:nvGraphicFramePr>
        <p:xfrm>
          <a:off x="850233" y="1565418"/>
          <a:ext cx="11012904" cy="13101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09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3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5064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Консолидированный бюджет</a:t>
                      </a:r>
                      <a:endParaRPr lang="ru-RU" sz="28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2,4</a:t>
                      </a:r>
                      <a:endParaRPr lang="ru-RU" sz="28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064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Бюджет Республики Татарстан</a:t>
                      </a:r>
                      <a:endParaRPr lang="ru-RU" sz="28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1,8</a:t>
                      </a:r>
                      <a:endParaRPr lang="ru-RU" sz="28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9625264" y="933450"/>
            <a:ext cx="2237873" cy="45184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b="1" u="sng" dirty="0">
                <a:solidFill>
                  <a:srgbClr val="6C7B90"/>
                </a:solidFill>
                <a:latin typeface="Arial Narrow" panose="020B0606020202030204" pitchFamily="34" charset="0"/>
              </a:rPr>
              <a:t>млрд. </a:t>
            </a:r>
            <a:r>
              <a:rPr lang="ru-RU" sz="2400" b="1" u="sng" dirty="0" smtClean="0">
                <a:solidFill>
                  <a:srgbClr val="6C7B90"/>
                </a:solidFill>
                <a:latin typeface="Arial Narrow" panose="020B0606020202030204" pitchFamily="34" charset="0"/>
              </a:rPr>
              <a:t>рублей</a:t>
            </a:r>
            <a:endParaRPr lang="ru-RU" sz="2400" b="1" u="sng" dirty="0">
              <a:solidFill>
                <a:srgbClr val="6C7B9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8809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410700" y="5953125"/>
            <a:ext cx="12573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 Narrow" panose="020B0606020202030204" pitchFamily="34" charset="0"/>
              </a:rPr>
              <a:t>Национальная экономика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424671"/>
              </p:ext>
            </p:extLst>
          </p:nvPr>
        </p:nvGraphicFramePr>
        <p:xfrm>
          <a:off x="685800" y="2223195"/>
          <a:ext cx="11069054" cy="44124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49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1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8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6037">
                <a:tc>
                  <a:txBody>
                    <a:bodyPr/>
                    <a:lstStyle/>
                    <a:p>
                      <a:pPr algn="ctr"/>
                      <a:r>
                        <a:rPr lang="ru-RU" sz="2000" b="1" u="non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Подразделы</a:t>
                      </a:r>
                      <a:endParaRPr lang="ru-RU" sz="2000" b="1" u="non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Конс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бюджет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Бюджет РТ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0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Дорожное хозяйство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31,7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27,1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0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Сельское хозяйство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18,3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18,0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0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Связь и информатика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2,2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2,2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6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Государственная программа «Обеспечение общественного порядка»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1,9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1,9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0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Содержание органов государственной власти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1,8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1,8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0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Лесное и водное хозяйства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1,5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1,5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0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Развитие малого и среднего предпринимательства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0,9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0,9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50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Транспорт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2,3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1,6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6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Создание индустриальных (промышленных) парков и промышленных площадок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2,4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2,4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50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Содействие занятости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0,8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0,8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845197"/>
              </p:ext>
            </p:extLst>
          </p:nvPr>
        </p:nvGraphicFramePr>
        <p:xfrm>
          <a:off x="685801" y="933962"/>
          <a:ext cx="11069054" cy="103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50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8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722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Консолидированный бюджет</a:t>
                      </a:r>
                      <a:endParaRPr lang="ru-RU" sz="28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89,2</a:t>
                      </a:r>
                      <a:endParaRPr lang="ru-RU" sz="28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722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Бюджет Республики Татарстан</a:t>
                      </a:r>
                      <a:endParaRPr lang="ru-RU" sz="28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83,3</a:t>
                      </a:r>
                      <a:endParaRPr lang="ru-RU" sz="28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9670407" y="412688"/>
            <a:ext cx="2084447" cy="52127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u="sng" dirty="0">
                <a:solidFill>
                  <a:schemeClr val="accent4"/>
                </a:solidFill>
                <a:latin typeface="Arial Narrow" panose="020B0606020202030204" pitchFamily="34" charset="0"/>
              </a:rPr>
              <a:t>млрд. </a:t>
            </a:r>
            <a:r>
              <a:rPr lang="ru-RU" sz="2400" b="1" u="sng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рублей</a:t>
            </a:r>
            <a:endParaRPr lang="ru-RU" sz="2400" b="1" u="sng" dirty="0">
              <a:solidFill>
                <a:schemeClr val="accent4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8521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Мероприятия, проведенные в 2018 году в рамках </a:t>
            </a:r>
            <a:br>
              <a:rPr lang="ru-RU" dirty="0">
                <a:latin typeface="Arial Narrow" panose="020B0606020202030204" pitchFamily="34" charset="0"/>
              </a:rPr>
            </a:br>
            <a:r>
              <a:rPr lang="ru-RU" dirty="0">
                <a:latin typeface="Arial Narrow" panose="020B0606020202030204" pitchFamily="34" charset="0"/>
              </a:rPr>
              <a:t>Программы дорожных работ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99048" y="898657"/>
            <a:ext cx="11165304" cy="442674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построено автомобильных дорог протяженностью </a:t>
            </a:r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103,3 </a:t>
            </a:r>
            <a:r>
              <a:rPr lang="ru-RU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км   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683785" y="1488697"/>
            <a:ext cx="11165305" cy="442674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отремонтировано </a:t>
            </a:r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320,5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км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дорог,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10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мостов</a:t>
            </a:r>
            <a:endParaRPr lang="ru-RU" sz="2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668519" y="4293639"/>
            <a:ext cx="11180570" cy="783193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приведено в нормативное состояние </a:t>
            </a:r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212 км</a:t>
            </a:r>
            <a:r>
              <a:rPr lang="ru-RU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дорожно-уличной сети в населенных пунктах</a:t>
            </a:r>
            <a:r>
              <a:rPr lang="en-US" sz="20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с устройством переходного типа покрытия из щебеночно-песчаной смеси</a:t>
            </a:r>
            <a:endParaRPr lang="ru-RU" sz="2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699048" y="2091155"/>
            <a:ext cx="11165305" cy="1123712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приведены в нормативное состояние   </a:t>
            </a:r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1387,3 </a:t>
            </a:r>
            <a:r>
              <a:rPr lang="ru-RU" sz="20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тыс.кв.м</a:t>
            </a:r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покрытия улиц, отремонтировано </a:t>
            </a:r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186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 дворовых территорий и внутриквартальных проездов г.Казани, приведены в нормативное состояние </a:t>
            </a:r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36,09 км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автодорог, </a:t>
            </a:r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492,4 </a:t>
            </a:r>
            <a:r>
              <a:rPr lang="ru-RU" sz="20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тыс.кв.м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 покрытия улиц г. Набережные Челны</a:t>
            </a:r>
            <a:endParaRPr lang="ru-RU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683783" y="5194113"/>
            <a:ext cx="11165306" cy="634821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осуществлен ремонт существующей дорожно-уличной сети с </a:t>
            </a:r>
            <a:r>
              <a:rPr lang="ru-RU" sz="2000" dirty="0" err="1">
                <a:solidFill>
                  <a:prstClr val="black"/>
                </a:solidFill>
                <a:latin typeface="Arial Narrow" panose="020B0606020202030204" pitchFamily="34" charset="0"/>
              </a:rPr>
              <a:t>асфальто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-бетонным покрытием населённых пунктов общей протяженностью порядка </a:t>
            </a:r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245 км.</a:t>
            </a: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683784" y="3374651"/>
            <a:ext cx="11165305" cy="783193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соединено </a:t>
            </a:r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29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 сельских населенных пунктов подъездами с твердым покрытием, построены </a:t>
            </a:r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21,9 км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подъездов к фермерским хозяйствам и  </a:t>
            </a:r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28,276 км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подъездных дорог к садовым обществам Республики Татарстан</a:t>
            </a:r>
            <a:endParaRPr lang="ru-RU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683784" y="5946215"/>
            <a:ext cx="11165306" cy="785327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выполнен ремонт </a:t>
            </a:r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579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 дворовых территорий и внутриквартальных проездов в городах Республики Татарстан общей площадью </a:t>
            </a:r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722,1 </a:t>
            </a:r>
            <a:r>
              <a:rPr lang="ru-RU" sz="20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тыс.кв.м</a:t>
            </a:r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88905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Arial Narrow" panose="020B0606020202030204" pitchFamily="34" charset="0"/>
              </a:rPr>
              <a:t>Сельское хозяйство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460633"/>
              </p:ext>
            </p:extLst>
          </p:nvPr>
        </p:nvGraphicFramePr>
        <p:xfrm>
          <a:off x="753035" y="933450"/>
          <a:ext cx="11112106" cy="13703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82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9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184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Консолидированный бюджет</a:t>
                      </a:r>
                      <a:endParaRPr lang="ru-RU" sz="28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18,3</a:t>
                      </a:r>
                      <a:endParaRPr lang="ru-RU" sz="28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184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Бюджет Республики Татарстан</a:t>
                      </a:r>
                      <a:endParaRPr lang="ru-RU" sz="28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18,0</a:t>
                      </a:r>
                      <a:endParaRPr lang="ru-RU" sz="28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9730563" y="405772"/>
            <a:ext cx="2084447" cy="45184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b="1" u="sng" dirty="0">
                <a:solidFill>
                  <a:srgbClr val="6C7B90"/>
                </a:solidFill>
                <a:latin typeface="Arial Narrow" panose="020B0606020202030204" pitchFamily="34" charset="0"/>
              </a:rPr>
              <a:t>млрд. </a:t>
            </a:r>
            <a:r>
              <a:rPr lang="ru-RU" sz="2400" b="1" u="sng" dirty="0" smtClean="0">
                <a:solidFill>
                  <a:srgbClr val="6C7B90"/>
                </a:solidFill>
                <a:latin typeface="Arial Narrow" panose="020B0606020202030204" pitchFamily="34" charset="0"/>
              </a:rPr>
              <a:t>рублей</a:t>
            </a:r>
            <a:endParaRPr lang="ru-RU" sz="2400" b="1" u="sng" dirty="0">
              <a:solidFill>
                <a:srgbClr val="6C7B9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3679" y="2385649"/>
            <a:ext cx="6030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Arial Narrow" panose="020B0606020202030204" pitchFamily="34" charset="0"/>
              </a:rPr>
              <a:t>Финансирование по основным направлениям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587958"/>
              </p:ext>
            </p:extLst>
          </p:nvPr>
        </p:nvGraphicFramePr>
        <p:xfrm>
          <a:off x="753036" y="2831926"/>
          <a:ext cx="11112106" cy="379298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738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3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38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Направление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217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Сумма, </a:t>
                      </a:r>
                      <a:r>
                        <a:rPr lang="ru-RU" sz="18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млн.руб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217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возмещение части затрат на уплату процентов по инвестиционным кредитам (займам) в агропромышленном комплексе 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2 416,0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повышение продуктивности в молочном скотоводстве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2 345,3 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содействие достижению целевых показателей региональных программ развития агропромышленного комплекса 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1 717,7 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возмещение части затрат на техническую и технологическую модернизацию сельскохозяйственного производства 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1 197,1 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6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оказание несвязанной поддержки в области растениеводства, в области развития производства семенного картофеля, овощей открытого грунта и льна-долгунца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1 080,7 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возмещение части затрат, связанных с уплатой налога на имущество организаций 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777,4 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поддержка племенного животноводства 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681,8 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8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возмещение части прямых понесенных затрат на создание и (или) модернизацию объектов АПК 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642,0 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8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возмещение части затрат на содержание дойных коров,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козоматок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и козочек старше одного года 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366,1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68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финансирование мероприятий по известкованию кислых почв 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300,0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82015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0700" y="5953125"/>
            <a:ext cx="12573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708660" y="0"/>
            <a:ext cx="10784149" cy="879791"/>
          </a:xfrm>
        </p:spPr>
        <p:txBody>
          <a:bodyPr>
            <a:normAutofit fontScale="77500" lnSpcReduction="20000"/>
          </a:bodyPr>
          <a:lstStyle/>
          <a:p>
            <a:r>
              <a:rPr lang="ru-RU" sz="2900" dirty="0"/>
              <a:t>Целевые показатели реализации государственной программы </a:t>
            </a: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>"</a:t>
            </a:r>
            <a:r>
              <a:rPr lang="ru-RU" sz="2900" dirty="0"/>
              <a:t>Развитие сельского хозяйства и регулирование рынков сельскохозяйственной продукции, сырья и продовольствия в Республике Татарстан на 2013 - 2021 годы"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561789"/>
              </p:ext>
            </p:extLst>
          </p:nvPr>
        </p:nvGraphicFramePr>
        <p:xfrm>
          <a:off x="708660" y="879791"/>
          <a:ext cx="11189970" cy="56353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9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1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96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Показатель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2018 </a:t>
                      </a:r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b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план)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2018 год (факт)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2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Индекс производства продукции сельского хозяйства в хозяйствах всех категорий (в сопоставимых ценах), процентов  к предыдущему году, процентов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101,9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 Narrow" panose="020B0606020202030204" pitchFamily="34" charset="0"/>
                        </a:rPr>
                        <a:t>97,1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2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Индекс производства продукции растениеводства (в сопоставимых ценах), к предыдущему году, процентов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102,3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 Narrow" panose="020B0606020202030204" pitchFamily="34" charset="0"/>
                        </a:rPr>
                        <a:t>92,3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2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Индекс производства продукции животноводства (в сопоставимых ценах), к предыдущему году, процентов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101,5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 Narrow" panose="020B0606020202030204" pitchFamily="34" charset="0"/>
                        </a:rPr>
                        <a:t>101,8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8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Индекс производства пищевых продуктов (в сопоставимых ценах), к предыдущему году, процентов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104,3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 Narrow" panose="020B0606020202030204" pitchFamily="34" charset="0"/>
                        </a:rPr>
                        <a:t>104,5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8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Индекс производства напитков (в сопоставимых ценах), к предыдущему году, процентов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100,5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 Narrow" panose="020B0606020202030204" pitchFamily="34" charset="0"/>
                        </a:rPr>
                        <a:t>101,7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52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Индекс физического объема инвестиций в основной капитал сельского хозяйства, к предыдущему году, процентов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104,8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 Narrow" panose="020B0606020202030204" pitchFamily="34" charset="0"/>
                        </a:rPr>
                        <a:t>104,8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8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Рентабельность сельскохозяйственных организаций (с учетом субсидий), процентов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 Narrow" panose="020B0606020202030204" pitchFamily="34" charset="0"/>
                        </a:rPr>
                        <a:t>9,4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8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Индекс производительности труда, процентов к предыдущему году, процентов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 Narrow" panose="020B0606020202030204" pitchFamily="34" charset="0"/>
                        </a:rPr>
                        <a:t>107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107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8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Количество высокопроизводительных рабочих мест, </a:t>
                      </a:r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тыс.единиц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 Narrow" panose="020B0606020202030204" pitchFamily="34" charset="0"/>
                        </a:rPr>
                        <a:t>4,922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4,922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52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Располагаемые ресурсы домашних хозяйств (в среднем на 1 члена домашнего хозяйства в месяц) в сельской местности, рублей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 Narrow" panose="020B0606020202030204" pitchFamily="34" charset="0"/>
                        </a:rPr>
                        <a:t>17 500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17500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52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Среднемесячная заработная плата работников сельского хозяйства (без субъектов малого предпринимательства), рублей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 Narrow" panose="020B0606020202030204" pitchFamily="34" charset="0"/>
                        </a:rPr>
                        <a:t>20 475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21 861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152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Удельный вес затрат на приобретение энергоресурсов в структуре затрат на основное производство продукции сельского хозяйства, процентов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10,1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10,1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7986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Жилищно-коммунальное хозяйство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162269"/>
              </p:ext>
            </p:extLst>
          </p:nvPr>
        </p:nvGraphicFramePr>
        <p:xfrm>
          <a:off x="875015" y="1212107"/>
          <a:ext cx="10959352" cy="12960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69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9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26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Консолидированный бюджет</a:t>
                      </a:r>
                      <a:endParaRPr lang="ru-RU" sz="28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19,9</a:t>
                      </a:r>
                      <a:endParaRPr lang="ru-RU" sz="28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26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Бюджет Республики Татарстан</a:t>
                      </a:r>
                      <a:endParaRPr lang="ru-RU" sz="28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14,7</a:t>
                      </a:r>
                      <a:endParaRPr lang="ru-RU" sz="28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10113934" y="586560"/>
            <a:ext cx="1720433" cy="29084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b="1" u="sng" dirty="0">
                <a:solidFill>
                  <a:schemeClr val="accent4"/>
                </a:solidFill>
                <a:latin typeface="Arial Narrow" panose="020B0606020202030204" pitchFamily="34" charset="0"/>
              </a:rPr>
              <a:t>млрд. </a:t>
            </a:r>
            <a:r>
              <a:rPr lang="ru-RU" sz="2400" b="1" u="sng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рублей</a:t>
            </a:r>
            <a:endParaRPr lang="ru-RU" sz="2400" b="1" u="sng" dirty="0">
              <a:solidFill>
                <a:schemeClr val="accent4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875013" y="2751606"/>
            <a:ext cx="10959353" cy="919401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</a:rPr>
              <a:t>В рамках реализации программы капитального ремонта многоквартирных домов в 2018 году в республике </a:t>
            </a:r>
            <a:r>
              <a:rPr lang="ru-RU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отремонтировано </a:t>
            </a:r>
            <a:r>
              <a:rPr lang="ru-RU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974</a:t>
            </a:r>
            <a:r>
              <a:rPr lang="ru-RU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</a:rPr>
              <a:t>многоквартирных дома</a:t>
            </a:r>
            <a:endParaRPr lang="ru-RU" sz="1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875013" y="3914454"/>
            <a:ext cx="10959353" cy="2553891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</a:rPr>
              <a:t>На реализацию программы развития общественных пространств, основной задачей которой является благоустройство и дальнейшее функционирования парков, скверов и </a:t>
            </a:r>
            <a:r>
              <a:rPr lang="ru-RU" sz="2400" dirty="0" err="1">
                <a:solidFill>
                  <a:prstClr val="black"/>
                </a:solidFill>
                <a:latin typeface="Arial Narrow" panose="020B0606020202030204" pitchFamily="34" charset="0"/>
              </a:rPr>
              <a:t>водоохранных</a:t>
            </a: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</a:rPr>
              <a:t> зон направлено </a:t>
            </a: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2 млрд 390 </a:t>
            </a:r>
            <a:r>
              <a:rPr lang="ru-RU" sz="2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млн.рублей</a:t>
            </a: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</a:rPr>
              <a:t>, </a:t>
            </a:r>
            <a:r>
              <a:rPr lang="ru-RU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u-RU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 </a:t>
            </a: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</a:rPr>
              <a:t>том числе за счет средств </a:t>
            </a:r>
            <a:r>
              <a:rPr lang="ru-RU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федерального </a:t>
            </a: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</a:rPr>
              <a:t>бюджета </a:t>
            </a: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641 </a:t>
            </a:r>
            <a:r>
              <a:rPr lang="ru-RU" sz="2400" b="1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млн.рублей</a:t>
            </a:r>
            <a:r>
              <a:rPr lang="ru-RU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A651"/>
                </a:solidFill>
                <a:latin typeface="Arial Narrow" panose="020B0606020202030204" pitchFamily="34" charset="0"/>
              </a:rPr>
              <a:t>В результате обустроено 58 объектов общественных пространств во всех </a:t>
            </a:r>
            <a:br>
              <a:rPr lang="ru-RU" sz="2400" dirty="0" smtClean="0">
                <a:solidFill>
                  <a:srgbClr val="00A651"/>
                </a:solidFill>
                <a:latin typeface="Arial Narrow" panose="020B0606020202030204" pitchFamily="34" charset="0"/>
              </a:rPr>
            </a:br>
            <a:r>
              <a:rPr lang="ru-RU" sz="2400" dirty="0" smtClean="0">
                <a:solidFill>
                  <a:srgbClr val="00A651"/>
                </a:solidFill>
                <a:latin typeface="Arial Narrow" panose="020B0606020202030204" pitchFamily="34" charset="0"/>
              </a:rPr>
              <a:t>45 муниципальных районах и городах республики</a:t>
            </a:r>
            <a:endParaRPr lang="ru-RU" sz="1600" dirty="0">
              <a:solidFill>
                <a:srgbClr val="00A65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5321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Программа развития общественных пространств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600547"/>
              </p:ext>
            </p:extLst>
          </p:nvPr>
        </p:nvGraphicFramePr>
        <p:xfrm>
          <a:off x="685800" y="837956"/>
          <a:ext cx="5520690" cy="58621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1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02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Муниципалитет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 объекта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7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Агрызский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г.Агрыз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ул.Карла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 Маркса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7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Азнакаевский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парк «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Тарсус</a:t>
                      </a:r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», 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г.Азнакаево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6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Аксубаевский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сквер 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им.А.А.Гуляева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 в 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пгт.Аксубаево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6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Актанышский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благоустройство каскада прудов </a:t>
                      </a:r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д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. 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Аняково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6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Алькеевский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центральный парк 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с.Базаные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 Матаки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7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Алексеевский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устройство набережной  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р.Камы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6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Альметьевский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парк по 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ул.Зифы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Балакиной, </a:t>
                      </a:r>
                      <a:b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г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. Альметьевск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6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Апастовский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набережная 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р.Табарка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,     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Табар-Черкийское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 сельское поселение     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37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Арский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береговая линия 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р.Казанки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37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г. Арск,  ул. Большая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26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Атнинский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парк отдыха и культуры «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Туган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Ягым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37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Бавлинский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парк в нижней части 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г.Бавлы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26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Балтасинский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центральная площадь в 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пгт.Балтаси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37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Бугульминский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г.Бугульма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,    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ул.Ленина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26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Буинский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парк «Молодежный»,        </a:t>
                      </a:r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г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. Буинск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37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Верхнеуслонский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зона дебаркадера набережной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734358"/>
              </p:ext>
            </p:extLst>
          </p:nvPr>
        </p:nvGraphicFramePr>
        <p:xfrm>
          <a:off x="6326448" y="837954"/>
          <a:ext cx="5549211" cy="58621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8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17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Муниципалитет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 объекта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8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Высокогорский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озеро около Дома </a:t>
                      </a:r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Культуры,   </a:t>
                      </a:r>
                      <a:b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пос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. 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Бирюлинского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 зверосовхоза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8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Дрожжановский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благоустройство </a:t>
                      </a:r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оврага,         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с.Старое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Дрожжаное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8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Елабужский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рекреационно-прогулочный парк «Старый Майдан»,  </a:t>
                      </a:r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г. Елабуга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7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Заинский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пляж в мкр.Заинск-2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8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Зеленодольский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парк возле Дворца культуры "Родина"   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г.Зеленодольск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8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Кайбицкий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парк </a:t>
                      </a:r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отдыха,  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с.Большие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 Кайбицы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34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Камско-</a:t>
                      </a:r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Устьинский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пляж </a:t>
                      </a:r>
                      <a:r>
                        <a:rPr lang="ru-RU" sz="14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р.Карамалка</a:t>
                      </a:r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,     </a:t>
                      </a:r>
                      <a:b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4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пгт.Камское</a:t>
                      </a:r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Устье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67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Кукморский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центральный </a:t>
                      </a:r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парк,  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г.Кукмор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7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Лаишевский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набережная 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р.Камы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88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Лениногорский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 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парк «Юбилейный»,     г.Лениногорск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88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 Narrow" panose="020B0606020202030204" pitchFamily="34" charset="0"/>
                        </a:rPr>
                        <a:t>27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Мамадышский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бульвар по 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ул.Советская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г.Мамадыш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88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Менделеевский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парк Дружбы народов,      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г.Менделеевск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08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Мензелинский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парк 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им.Мусы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Джалиля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,  </a:t>
                      </a:r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г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. Мензелинск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67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Муслюмовский</a:t>
                      </a:r>
                      <a:r>
                        <a:rPr lang="ru-RU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парк Победы 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с.Муслюмово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10155226" y="438524"/>
            <a:ext cx="1720433" cy="29084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b="1" u="sng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млн. рублей</a:t>
            </a:r>
            <a:endParaRPr lang="ru-RU" sz="1800" b="1" u="sng" dirty="0">
              <a:solidFill>
                <a:schemeClr val="accent4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6273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85800" y="46039"/>
            <a:ext cx="10784149" cy="1099696"/>
          </a:xfrm>
        </p:spPr>
        <p:txBody>
          <a:bodyPr>
            <a:normAutofit fontScale="92500"/>
          </a:bodyPr>
          <a:lstStyle/>
          <a:p>
            <a:r>
              <a:rPr lang="ru-RU" sz="3000" dirty="0">
                <a:latin typeface="Arial Narrow" panose="020B0606020202030204" pitchFamily="34" charset="0"/>
                <a:cs typeface="Times New Roman" pitchFamily="18" charset="0"/>
              </a:rPr>
              <a:t>Распределение доходов бюджета, таможенных сборов и пошлин, отчислений в социальные фонды с территории Республики Татарстан</a:t>
            </a:r>
          </a:p>
          <a:p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838518762"/>
              </p:ext>
            </p:extLst>
          </p:nvPr>
        </p:nvGraphicFramePr>
        <p:xfrm>
          <a:off x="512672" y="1763525"/>
          <a:ext cx="11517964" cy="485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5800" y="1187589"/>
            <a:ext cx="1615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err="1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млрд.рублей</a:t>
            </a:r>
            <a:endParaRPr lang="ru-RU" sz="2000" b="1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30118" y="1734506"/>
            <a:ext cx="142051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 1 082,7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28337" y="2633631"/>
            <a:ext cx="110897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768,8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65245" y="2857055"/>
            <a:ext cx="110897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709,4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53241" y="2880011"/>
            <a:ext cx="110897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705,5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90149" y="2426167"/>
            <a:ext cx="110897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852,9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47471" y="2715961"/>
            <a:ext cx="93417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26%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47928" y="4528986"/>
            <a:ext cx="93417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74%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13488" y="3414441"/>
            <a:ext cx="93417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24%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22454" y="4667702"/>
            <a:ext cx="93417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76%</a:t>
            </a:r>
          </a:p>
        </p:txBody>
      </p:sp>
      <p:sp>
        <p:nvSpPr>
          <p:cNvPr id="18" name="TextBox 13"/>
          <p:cNvSpPr txBox="1"/>
          <p:nvPr/>
        </p:nvSpPr>
        <p:spPr>
          <a:xfrm>
            <a:off x="4256942" y="3639272"/>
            <a:ext cx="93417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i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29%</a:t>
            </a:r>
          </a:p>
        </p:txBody>
      </p:sp>
      <p:sp>
        <p:nvSpPr>
          <p:cNvPr id="19" name="TextBox 14"/>
          <p:cNvSpPr txBox="1"/>
          <p:nvPr/>
        </p:nvSpPr>
        <p:spPr>
          <a:xfrm>
            <a:off x="4256942" y="4852368"/>
            <a:ext cx="93417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i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71%</a:t>
            </a:r>
          </a:p>
        </p:txBody>
      </p:sp>
      <p:sp>
        <p:nvSpPr>
          <p:cNvPr id="20" name="TextBox 14"/>
          <p:cNvSpPr txBox="1"/>
          <p:nvPr/>
        </p:nvSpPr>
        <p:spPr>
          <a:xfrm>
            <a:off x="6291430" y="4820413"/>
            <a:ext cx="93417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i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67%</a:t>
            </a:r>
          </a:p>
        </p:txBody>
      </p:sp>
      <p:sp>
        <p:nvSpPr>
          <p:cNvPr id="21" name="TextBox 14"/>
          <p:cNvSpPr txBox="1"/>
          <p:nvPr/>
        </p:nvSpPr>
        <p:spPr>
          <a:xfrm>
            <a:off x="6320604" y="3652469"/>
            <a:ext cx="93417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i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33%</a:t>
            </a:r>
          </a:p>
        </p:txBody>
      </p:sp>
      <p:sp>
        <p:nvSpPr>
          <p:cNvPr id="22" name="TextBox 14"/>
          <p:cNvSpPr txBox="1"/>
          <p:nvPr/>
        </p:nvSpPr>
        <p:spPr>
          <a:xfrm>
            <a:off x="8384266" y="3269931"/>
            <a:ext cx="93417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i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30%</a:t>
            </a:r>
          </a:p>
        </p:txBody>
      </p:sp>
      <p:sp>
        <p:nvSpPr>
          <p:cNvPr id="23" name="TextBox 14"/>
          <p:cNvSpPr txBox="1"/>
          <p:nvPr/>
        </p:nvSpPr>
        <p:spPr>
          <a:xfrm>
            <a:off x="8384266" y="4682086"/>
            <a:ext cx="93417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i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70%</a:t>
            </a:r>
          </a:p>
        </p:txBody>
      </p:sp>
    </p:spTree>
    <p:extLst>
      <p:ext uri="{BB962C8B-B14F-4D97-AF65-F5344CB8AC3E}">
        <p14:creationId xmlns:p14="http://schemas.microsoft.com/office/powerpoint/2010/main" val="23386412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400"/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400"/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" animBg="0"/>
        </p:bldSub>
      </p:bldGraphic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685800" y="46039"/>
            <a:ext cx="10784149" cy="865593"/>
          </a:xfrm>
        </p:spPr>
        <p:txBody>
          <a:bodyPr>
            <a:normAutofit/>
          </a:bodyPr>
          <a:lstStyle/>
          <a:p>
            <a:r>
              <a:rPr lang="ru-RU" dirty="0"/>
              <a:t>Программа развития общественных </a:t>
            </a:r>
            <a:r>
              <a:rPr lang="ru-RU" dirty="0" smtClean="0"/>
              <a:t>пространств</a:t>
            </a:r>
            <a:br>
              <a:rPr lang="ru-RU" dirty="0" smtClean="0"/>
            </a:br>
            <a:r>
              <a:rPr lang="ru-RU" dirty="0" smtClean="0"/>
              <a:t>(продолжение)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425292"/>
              </p:ext>
            </p:extLst>
          </p:nvPr>
        </p:nvGraphicFramePr>
        <p:xfrm>
          <a:off x="685800" y="1238007"/>
          <a:ext cx="5509260" cy="52953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0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8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80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Муниципалитет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 объекта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7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31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Нижнекамский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«Детский 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автогородок</a:t>
                      </a:r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»,   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г.Нижнекамск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6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32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набережная </a:t>
                      </a:r>
                      <a:r>
                        <a:rPr lang="ru-RU" sz="14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р.Камы</a:t>
                      </a:r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,       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пос.Красный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 Ключ   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33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Экопарк</a:t>
                      </a:r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,  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пгт.Камские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 Поляны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6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 Narrow" panose="020B0606020202030204" pitchFamily="34" charset="0"/>
                        </a:rPr>
                        <a:t>34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парк </a:t>
                      </a:r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отдыха,</a:t>
                      </a:r>
                      <a:b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4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с.Большое</a:t>
                      </a:r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Афанасово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 Narrow" panose="020B0606020202030204" pitchFamily="34" charset="0"/>
                        </a:rPr>
                        <a:t>35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Новошешминский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Arial Narrow" panose="020B0606020202030204" pitchFamily="34" charset="0"/>
                        </a:rPr>
                        <a:t>с.Новошешминск, ул.Ленина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 Narrow" panose="020B0606020202030204" pitchFamily="34" charset="0"/>
                        </a:rPr>
                        <a:t>36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Нурлатский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парк «Спортивный</a:t>
                      </a:r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»,  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г.Нурлат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 Narrow" panose="020B0606020202030204" pitchFamily="34" charset="0"/>
                        </a:rPr>
                        <a:t>37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Пестречинский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парк у </a:t>
                      </a:r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мечети,  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с.Пестрецы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56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 Narrow" panose="020B0606020202030204" pitchFamily="34" charset="0"/>
                        </a:rPr>
                        <a:t>38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сквер Центральной районной </a:t>
                      </a:r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больницы,  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с.Пестрецы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65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 Narrow" panose="020B0606020202030204" pitchFamily="34" charset="0"/>
                        </a:rPr>
                        <a:t>39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Рыбно-</a:t>
                      </a:r>
                      <a:r>
                        <a:rPr lang="ru-RU" sz="16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Слободский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пгт.Рыбная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 слобода, ул. Ленина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 Narrow" panose="020B0606020202030204" pitchFamily="34" charset="0"/>
                        </a:rPr>
                        <a:t>40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Сабинский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береговая линия 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р.Сабинки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 Narrow" panose="020B0606020202030204" pitchFamily="34" charset="0"/>
                        </a:rPr>
                        <a:t>41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Сармановский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центральный парк,    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с.Сарманово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 Narrow" panose="020B0606020202030204" pitchFamily="34" charset="0"/>
                        </a:rPr>
                        <a:t>42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Спасский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улица 40 лет </a:t>
                      </a:r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Октября,  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г.Болгар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 Narrow" panose="020B0606020202030204" pitchFamily="34" charset="0"/>
                        </a:rPr>
                        <a:t>43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Тетюшский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городской пруд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56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 Narrow" panose="020B0606020202030204" pitchFamily="34" charset="0"/>
                        </a:rPr>
                        <a:t>44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Тукаевский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парк «100-летие ТАССР</a:t>
                      </a:r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»,   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д.Старые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 Ерыклы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76104"/>
              </p:ext>
            </p:extLst>
          </p:nvPr>
        </p:nvGraphicFramePr>
        <p:xfrm>
          <a:off x="6395029" y="1238006"/>
          <a:ext cx="5452111" cy="52770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0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8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79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Муниципалитет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 объекта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8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44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Тукаевский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парк «100-летие ТАССР</a:t>
                      </a:r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», </a:t>
                      </a:r>
                      <a:r>
                        <a:rPr lang="ru-RU" sz="14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д.Старые</a:t>
                      </a:r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Ерыклы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8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45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Тюлячинский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парк «Спортивный</a:t>
                      </a:r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»,   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с.Тюлячи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8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 Narrow" panose="020B0606020202030204" pitchFamily="34" charset="0"/>
                        </a:rPr>
                        <a:t>46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Черемшанский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парк «Победы</a:t>
                      </a:r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»,    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с.Черемшан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 Narrow" panose="020B0606020202030204" pitchFamily="34" charset="0"/>
                        </a:rPr>
                        <a:t>47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Чистопольский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бульвар по </a:t>
                      </a:r>
                      <a:r>
                        <a:rPr lang="ru-RU" sz="14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ул.К.Марса</a:t>
                      </a:r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,</a:t>
                      </a:r>
                      <a:b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г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. Чистополь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8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 Narrow" panose="020B0606020202030204" pitchFamily="34" charset="0"/>
                        </a:rPr>
                        <a:t>48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Ютазинский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парк отдыха  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пгт.Уруссу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3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 Narrow" panose="020B0606020202030204" pitchFamily="34" charset="0"/>
                        </a:rPr>
                        <a:t>49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г. Набережные Челны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площадь 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Азатлык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3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парк отдыха в 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пос.ЗЯБ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03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 Narrow" panose="020B0606020202030204" pitchFamily="34" charset="0"/>
                        </a:rPr>
                        <a:t>51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г.Казань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Горкинский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 и  </a:t>
                      </a:r>
                      <a:r>
                        <a:rPr lang="ru-RU" sz="14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Ометьевский</a:t>
                      </a:r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лесопарк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03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 Narrow" panose="020B0606020202030204" pitchFamily="34" charset="0"/>
                        </a:rPr>
                        <a:t>52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парк «Крылья Советов»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03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 Narrow" panose="020B0606020202030204" pitchFamily="34" charset="0"/>
                        </a:rPr>
                        <a:t>53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Парк у жилого комплекса «Комсомолец»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03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 Narrow" panose="020B0606020202030204" pitchFamily="34" charset="0"/>
                        </a:rPr>
                        <a:t>54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бульвар по 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ул.Ю.Фучика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577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 Narrow" panose="020B0606020202030204" pitchFamily="34" charset="0"/>
                        </a:rPr>
                        <a:t>55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бульвар по 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ул.Декабристов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 от </a:t>
                      </a:r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ул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. 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Чистопольской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 до </a:t>
                      </a:r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ул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. 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Сибгата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Хакима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9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 Narrow" panose="020B0606020202030204" pitchFamily="34" charset="0"/>
                        </a:rPr>
                        <a:t>56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благоустройство территории по ул. 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Сибгата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Хакима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03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57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Сквер по ул. 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Абсалямова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1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58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набережная системы озер Кабан, 2 этап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40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10126706" y="766209"/>
            <a:ext cx="1720433" cy="29084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b="1" u="sng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млн. рублей</a:t>
            </a:r>
            <a:endParaRPr lang="ru-RU" sz="1800" b="1" u="sng" dirty="0">
              <a:solidFill>
                <a:schemeClr val="accent4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74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 Narrow" panose="020B0606020202030204" pitchFamily="34" charset="0"/>
              </a:rPr>
              <a:t>Охрана окружающей среды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866274" y="2863104"/>
            <a:ext cx="11020926" cy="2515012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prstClr val="black"/>
                </a:solidFill>
                <a:latin typeface="Arial Narrow" panose="020B0606020202030204" pitchFamily="34" charset="0"/>
              </a:rPr>
              <a:t>За счет этих средств финансировались природоохранные </a:t>
            </a:r>
            <a:br>
              <a:rPr lang="ru-RU" sz="3200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u-RU" sz="3200" dirty="0">
                <a:solidFill>
                  <a:prstClr val="black"/>
                </a:solidFill>
                <a:latin typeface="Arial Narrow" panose="020B0606020202030204" pitchFamily="34" charset="0"/>
              </a:rPr>
              <a:t>службы и мероприятия в области экологии </a:t>
            </a:r>
            <a:br>
              <a:rPr lang="ru-RU" sz="3200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u-RU" sz="3200" dirty="0">
                <a:solidFill>
                  <a:prstClr val="black"/>
                </a:solidFill>
                <a:latin typeface="Arial Narrow" panose="020B0606020202030204" pitchFamily="34" charset="0"/>
              </a:rPr>
              <a:t>на основе утвержденных государственных программ</a:t>
            </a:r>
            <a:endParaRPr lang="ru-RU" sz="2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549451"/>
              </p:ext>
            </p:extLst>
          </p:nvPr>
        </p:nvGraphicFramePr>
        <p:xfrm>
          <a:off x="866274" y="997573"/>
          <a:ext cx="11020926" cy="14887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15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57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4372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Консолидированный бюджет</a:t>
                      </a:r>
                      <a:endParaRPr lang="ru-RU" sz="28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631</a:t>
                      </a:r>
                      <a:endParaRPr lang="ru-RU" sz="28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372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Бюджет Республики Татарстан</a:t>
                      </a:r>
                      <a:endParaRPr lang="ru-RU" sz="28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504</a:t>
                      </a:r>
                      <a:endParaRPr lang="ru-RU" sz="28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9119937" y="458452"/>
            <a:ext cx="2767263" cy="6373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b="1" u="sng" dirty="0">
                <a:solidFill>
                  <a:srgbClr val="6C7B90"/>
                </a:solidFill>
                <a:latin typeface="Arial Narrow" panose="020B0606020202030204" pitchFamily="34" charset="0"/>
              </a:rPr>
              <a:t>млн. </a:t>
            </a:r>
            <a:r>
              <a:rPr lang="ru-RU" sz="2400" b="1" u="sng" dirty="0" smtClean="0">
                <a:solidFill>
                  <a:srgbClr val="6C7B90"/>
                </a:solidFill>
                <a:latin typeface="Arial Narrow" panose="020B0606020202030204" pitchFamily="34" charset="0"/>
              </a:rPr>
              <a:t>рублей</a:t>
            </a:r>
            <a:endParaRPr lang="ru-RU" sz="2400" b="1" u="sng" dirty="0">
              <a:solidFill>
                <a:srgbClr val="6C7B9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831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85800" y="46039"/>
            <a:ext cx="10784149" cy="962967"/>
          </a:xfrm>
        </p:spPr>
        <p:txBody>
          <a:bodyPr>
            <a:norm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Удельный вес </a:t>
            </a:r>
            <a:r>
              <a:rPr lang="ru-RU" dirty="0" smtClean="0">
                <a:latin typeface="Arial Narrow" panose="020B0606020202030204" pitchFamily="34" charset="0"/>
              </a:rPr>
              <a:t>социальной </a:t>
            </a:r>
            <a:r>
              <a:rPr lang="ru-RU" dirty="0">
                <a:latin typeface="Arial Narrow" panose="020B0606020202030204" pitchFamily="34" charset="0"/>
              </a:rPr>
              <a:t>сферы Республики Татарстан в </a:t>
            </a:r>
            <a:r>
              <a:rPr lang="ru-RU" dirty="0" smtClean="0">
                <a:latin typeface="Arial Narrow" panose="020B0606020202030204" pitchFamily="34" charset="0"/>
              </a:rPr>
              <a:t>2018 году </a:t>
            </a:r>
            <a:br>
              <a:rPr lang="ru-RU" dirty="0" smtClean="0">
                <a:latin typeface="Arial Narrow" panose="020B0606020202030204" pitchFamily="34" charset="0"/>
              </a:rPr>
            </a:br>
            <a:r>
              <a:rPr lang="ru-RU" dirty="0" smtClean="0">
                <a:latin typeface="Arial Narrow" panose="020B0606020202030204" pitchFamily="34" charset="0"/>
              </a:rPr>
              <a:t>в расходах бюджетов</a:t>
            </a:r>
            <a:endParaRPr lang="ru-RU" dirty="0"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150444253"/>
              </p:ext>
            </p:extLst>
          </p:nvPr>
        </p:nvGraphicFramePr>
        <p:xfrm>
          <a:off x="685800" y="1239325"/>
          <a:ext cx="5905500" cy="5240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272391795"/>
              </p:ext>
            </p:extLst>
          </p:nvPr>
        </p:nvGraphicFramePr>
        <p:xfrm>
          <a:off x="6591300" y="1393693"/>
          <a:ext cx="5184454" cy="4728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9941299" y="909826"/>
            <a:ext cx="1834455" cy="25354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u="sng" dirty="0">
                <a:solidFill>
                  <a:schemeClr val="accent4"/>
                </a:solidFill>
                <a:latin typeface="Arial Narrow" panose="020B0606020202030204" pitchFamily="34" charset="0"/>
              </a:rPr>
              <a:t>млрд. рублей.</a:t>
            </a:r>
          </a:p>
        </p:txBody>
      </p:sp>
      <p:sp>
        <p:nvSpPr>
          <p:cNvPr id="8" name="Стрелка влево 7"/>
          <p:cNvSpPr/>
          <p:nvPr/>
        </p:nvSpPr>
        <p:spPr>
          <a:xfrm>
            <a:off x="3722488" y="4168054"/>
            <a:ext cx="1117217" cy="665442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59%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Стрелка влево 8"/>
          <p:cNvSpPr/>
          <p:nvPr/>
        </p:nvSpPr>
        <p:spPr>
          <a:xfrm>
            <a:off x="8864984" y="4373070"/>
            <a:ext cx="1076315" cy="616837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55%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102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4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4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 animBg="0"/>
        </p:bldSub>
      </p:bldGraphic>
      <p:bldGraphic spid="6" grpId="0">
        <p:bldSub>
          <a:bldChart bld="category" animBg="0"/>
        </p:bldSub>
      </p:bldGraphic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Параметры повышения заработной </a:t>
            </a:r>
            <a:r>
              <a:rPr lang="ru-RU" dirty="0" smtClean="0">
                <a:latin typeface="Arial Narrow" panose="020B0606020202030204" pitchFamily="34" charset="0"/>
              </a:rPr>
              <a:t>платы в сфере образования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4243" y="6303197"/>
            <a:ext cx="7951694" cy="430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300"/>
              </a:lnSpc>
            </a:pPr>
            <a:r>
              <a:rPr lang="ru-RU" sz="1600" i="1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* –  к средней заработной плате в сфере общего образования в Республике Татарстан;</a:t>
            </a:r>
          </a:p>
          <a:p>
            <a:pPr marL="571500" indent="-571500" algn="just">
              <a:lnSpc>
                <a:spcPts val="1300"/>
              </a:lnSpc>
            </a:pPr>
            <a:r>
              <a:rPr lang="ru-RU" sz="1600" i="1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** –  к средней заработной плате учителей в Республике Татарстан.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273913"/>
              </p:ext>
            </p:extLst>
          </p:nvPr>
        </p:nvGraphicFramePr>
        <p:xfrm>
          <a:off x="854243" y="558037"/>
          <a:ext cx="11044988" cy="54818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758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7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1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93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3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36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106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Показатели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Плановые параметры </a:t>
                      </a:r>
                      <a:endParaRPr lang="en-US" sz="18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на 2018 </a:t>
                      </a:r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год 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Достигнутые параметры 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 01.01.2019 </a:t>
                      </a:r>
                      <a:r>
                        <a:rPr lang="ru-RU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года 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Отклонение</a:t>
                      </a:r>
                      <a:b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сумма, рублей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% к средней по региону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сумма, рублей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% к средней по региону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1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Педагогические работники образовательных учреждений общего образования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31 476,0 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100,0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32 349,2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102,8 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+2,8 </a:t>
                      </a:r>
                      <a:endParaRPr lang="ru-RU" sz="2000" b="1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8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Педагогические работники дошкольных учреждений*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27 645,3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100,0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27 942,6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101,1 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+1,1</a:t>
                      </a:r>
                      <a:endParaRPr lang="ru-RU" sz="2000" b="1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1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Педагогические работники учреждений дополнительного образования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детей **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32 823,8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100,0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33 462,8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101,9 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+1,9</a:t>
                      </a:r>
                      <a:endParaRPr lang="ru-RU" sz="2000" b="1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37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Преподаватели и мастера производственного обучения образовательных учреждений начального и среднего профессионального образования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31 476,0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100,0 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33 752,6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107,2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+7,2</a:t>
                      </a:r>
                      <a:endParaRPr lang="ru-RU" sz="2000" b="1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18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Педагогический  персонал учреждений для детей-сирот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31 476,0 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100,0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34 325,9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109,1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+9,1</a:t>
                      </a:r>
                      <a:endParaRPr lang="ru-RU" sz="2000" b="1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80893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1136618" y="252733"/>
            <a:ext cx="10784149" cy="574747"/>
          </a:xfrm>
        </p:spPr>
        <p:txBody>
          <a:bodyPr>
            <a:norm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Параметры повышения заработной </a:t>
            </a:r>
            <a:r>
              <a:rPr lang="ru-RU" dirty="0" smtClean="0">
                <a:latin typeface="Arial Narrow" panose="020B0606020202030204" pitchFamily="34" charset="0"/>
              </a:rPr>
              <a:t>платы в сфере культуры</a:t>
            </a:r>
            <a:endParaRPr lang="ru-RU" dirty="0">
              <a:latin typeface="Arial Narrow" panose="020B060602020203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282068"/>
              </p:ext>
            </p:extLst>
          </p:nvPr>
        </p:nvGraphicFramePr>
        <p:xfrm>
          <a:off x="794086" y="795880"/>
          <a:ext cx="10972797" cy="189979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727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0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3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7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50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50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195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Показатели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Плановые параметры </a:t>
                      </a:r>
                      <a:endParaRPr lang="en-US" sz="18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на 2018 </a:t>
                      </a:r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год 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Достигнутые параметры</a:t>
                      </a:r>
                      <a:r>
                        <a:rPr lang="ru-RU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 01.01.2019 </a:t>
                      </a:r>
                      <a:r>
                        <a:rPr lang="ru-RU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года 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Отклонение</a:t>
                      </a:r>
                      <a:b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сумма, рублей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% к средней по региону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сумма, рублей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% к средней по региону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5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Работники учреждений культуры, искусства и кинематографии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31 476,0 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100,0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31 986,4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101,6 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+1,6</a:t>
                      </a:r>
                      <a:endParaRPr lang="ru-RU" sz="2000" b="1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297997"/>
              </p:ext>
            </p:extLst>
          </p:nvPr>
        </p:nvGraphicFramePr>
        <p:xfrm>
          <a:off x="794085" y="3680016"/>
          <a:ext cx="10972798" cy="44255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727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0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3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7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50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50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25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Социальные работники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31 476,0 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100,0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32 725,5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104,0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+4,0</a:t>
                      </a:r>
                      <a:endParaRPr lang="ru-RU" sz="2000" b="1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Текст 2"/>
          <p:cNvSpPr txBox="1">
            <a:spLocks/>
          </p:cNvSpPr>
          <p:nvPr/>
        </p:nvSpPr>
        <p:spPr>
          <a:xfrm>
            <a:off x="2236427" y="2823982"/>
            <a:ext cx="8088112" cy="344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Параметры повышения заработной платы в сфере </a:t>
            </a:r>
            <a:b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социального обеспечения</a:t>
            </a: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2484637" y="4333251"/>
            <a:ext cx="8088112" cy="344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Параметры повышения заработной платы в сфере </a:t>
            </a:r>
            <a:b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здравоохранения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885325"/>
              </p:ext>
            </p:extLst>
          </p:nvPr>
        </p:nvGraphicFramePr>
        <p:xfrm>
          <a:off x="794084" y="5250143"/>
          <a:ext cx="10972799" cy="1322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727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0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3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7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50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50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74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Врачи и работники медицинских организаций, имеющие высшее медицинское образование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62 952,0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200,0 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64 233,6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204,1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+4,1</a:t>
                      </a:r>
                      <a:endParaRPr lang="ru-RU" sz="2000" b="1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5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Средний медицинский (фармацевтический) персонал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31 476,0 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100,0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32 242,8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102,4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+2,4</a:t>
                      </a:r>
                      <a:endParaRPr lang="ru-RU" sz="2000" b="1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5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Младший медицинский (фармацевтический) персонал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31 476,0 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100,0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31 992,9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101,6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+1,6</a:t>
                      </a:r>
                      <a:endParaRPr lang="ru-RU" sz="2000" b="1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446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dirty="0"/>
              <a:t>Рост расходов на оплату труда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за счет бюджета </a:t>
            </a:r>
            <a:r>
              <a:rPr lang="ru-RU" dirty="0"/>
              <a:t>Республики Татарстан в </a:t>
            </a:r>
            <a:r>
              <a:rPr lang="ru-RU" dirty="0" smtClean="0"/>
              <a:t>20</a:t>
            </a:r>
            <a:r>
              <a:rPr lang="en-US" dirty="0" smtClean="0"/>
              <a:t>12</a:t>
            </a:r>
            <a:r>
              <a:rPr lang="ru-RU" dirty="0" smtClean="0"/>
              <a:t>-2018 </a:t>
            </a:r>
            <a:r>
              <a:rPr lang="ru-RU" dirty="0"/>
              <a:t>годах *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03633" y="6201497"/>
            <a:ext cx="3666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prstClr val="black"/>
                </a:solidFill>
                <a:latin typeface="Arial Narrow" panose="020B0606020202030204" pitchFamily="34" charset="0"/>
              </a:rPr>
              <a:t>*</a:t>
            </a:r>
            <a:r>
              <a:rPr lang="en-US" i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i="1" dirty="0">
                <a:solidFill>
                  <a:prstClr val="black"/>
                </a:solidFill>
                <a:latin typeface="Arial Narrow" panose="020B0606020202030204" pitchFamily="34" charset="0"/>
              </a:rPr>
              <a:t>включая ФОМС</a:t>
            </a:r>
          </a:p>
        </p:txBody>
      </p:sp>
      <p:graphicFrame>
        <p:nvGraphicFramePr>
          <p:cNvPr id="7" name="Содержимое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777240"/>
              </p:ext>
            </p:extLst>
          </p:nvPr>
        </p:nvGraphicFramePr>
        <p:xfrm>
          <a:off x="685801" y="1118855"/>
          <a:ext cx="11105146" cy="5082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Стрелка вправо 8"/>
          <p:cNvSpPr/>
          <p:nvPr/>
        </p:nvSpPr>
        <p:spPr>
          <a:xfrm rot="21423227">
            <a:off x="4975106" y="3609902"/>
            <a:ext cx="846753" cy="505723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104,8%</a:t>
            </a:r>
          </a:p>
        </p:txBody>
      </p:sp>
      <p:sp>
        <p:nvSpPr>
          <p:cNvPr id="10" name="Стрелка вправо 9"/>
          <p:cNvSpPr/>
          <p:nvPr/>
        </p:nvSpPr>
        <p:spPr>
          <a:xfrm rot="21314031">
            <a:off x="6466255" y="3522261"/>
            <a:ext cx="846753" cy="5057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103,0%</a:t>
            </a:r>
          </a:p>
        </p:txBody>
      </p:sp>
      <p:sp>
        <p:nvSpPr>
          <p:cNvPr id="11" name="Стрелка вправо 10"/>
          <p:cNvSpPr/>
          <p:nvPr/>
        </p:nvSpPr>
        <p:spPr>
          <a:xfrm rot="21106431">
            <a:off x="8128565" y="3407315"/>
            <a:ext cx="846753" cy="5057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106,9%</a:t>
            </a:r>
          </a:p>
        </p:txBody>
      </p:sp>
    </p:spTree>
    <p:extLst>
      <p:ext uri="{BB962C8B-B14F-4D97-AF65-F5344CB8AC3E}">
        <p14:creationId xmlns:p14="http://schemas.microsoft.com/office/powerpoint/2010/main" val="15096409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>
                <a:latin typeface="Arial Narrow" panose="020B0606020202030204" pitchFamily="34" charset="0"/>
              </a:rPr>
              <a:t>Образование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627570" y="1914092"/>
            <a:ext cx="11331819" cy="969134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В 2018 году на реализацию Программы капитального ремонта общеобразовательных организаций из бюджета Республики Татарстан направлено – </a:t>
            </a:r>
            <a:r>
              <a:rPr lang="ru-RU" b="1" dirty="0">
                <a:solidFill>
                  <a:srgbClr val="F5684A">
                    <a:lumMod val="75000"/>
                  </a:srgbClr>
                </a:solidFill>
                <a:latin typeface="Arial Narrow" panose="020B0606020202030204" pitchFamily="34" charset="0"/>
              </a:rPr>
              <a:t>2,6</a:t>
            </a:r>
            <a:r>
              <a:rPr lang="en-US" b="1" dirty="0">
                <a:solidFill>
                  <a:srgbClr val="F5684A">
                    <a:lumMod val="75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ru-RU" b="1" dirty="0">
                <a:solidFill>
                  <a:srgbClr val="F5684A">
                    <a:lumMod val="75000"/>
                  </a:srgbClr>
                </a:solidFill>
                <a:latin typeface="Arial Narrow" panose="020B0606020202030204" pitchFamily="34" charset="0"/>
              </a:rPr>
              <a:t> млрд. рублей 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которая охватывает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solidFill>
                  <a:srgbClr val="F5684A">
                    <a:lumMod val="75000"/>
                  </a:srgbClr>
                </a:solidFill>
                <a:latin typeface="Arial Narrow" panose="020B0606020202030204" pitchFamily="34" charset="0"/>
              </a:rPr>
              <a:t>112 </a:t>
            </a:r>
            <a:r>
              <a:rPr lang="ru-RU" b="1" dirty="0">
                <a:solidFill>
                  <a:srgbClr val="F5684A">
                    <a:lumMod val="75000"/>
                  </a:srgbClr>
                </a:solidFill>
                <a:latin typeface="Arial Narrow" panose="020B0606020202030204" pitchFamily="34" charset="0"/>
              </a:rPr>
              <a:t>объектов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: 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en-US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11</a:t>
            </a:r>
            <a:r>
              <a:rPr lang="en-US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специализированных (коррекционных) школ, 16 общеобразовательных школ, 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85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  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детских садов </a:t>
            </a:r>
            <a:endParaRPr lang="ru-RU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351657"/>
              </p:ext>
            </p:extLst>
          </p:nvPr>
        </p:nvGraphicFramePr>
        <p:xfrm>
          <a:off x="678806" y="865957"/>
          <a:ext cx="11280583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06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4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637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Консолидированный бюджет</a:t>
                      </a:r>
                      <a:endParaRPr lang="ru-RU" sz="24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101,7</a:t>
                      </a:r>
                      <a:endParaRPr lang="ru-RU" sz="24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37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Бюджет Республики Татарстан</a:t>
                      </a:r>
                      <a:endParaRPr lang="ru-RU" sz="24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71,3</a:t>
                      </a:r>
                      <a:endParaRPr lang="ru-RU" sz="24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10123595" y="393460"/>
            <a:ext cx="1835794" cy="38558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u="sng" dirty="0">
                <a:solidFill>
                  <a:schemeClr val="accent4"/>
                </a:solidFill>
                <a:latin typeface="Arial Narrow" panose="020B0606020202030204" pitchFamily="34" charset="0"/>
              </a:rPr>
              <a:t>млрд. </a:t>
            </a:r>
            <a:r>
              <a:rPr lang="ru-RU" sz="2400" b="1" u="sng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рублей</a:t>
            </a:r>
            <a:endParaRPr lang="ru-RU" sz="2400" b="1" u="sng" dirty="0">
              <a:solidFill>
                <a:schemeClr val="accent4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27570" y="2944187"/>
            <a:ext cx="11331819" cy="423852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на капитальный ремонт </a:t>
            </a:r>
            <a:r>
              <a:rPr lang="ru-RU" b="1" dirty="0">
                <a:solidFill>
                  <a:srgbClr val="F5684A">
                    <a:lumMod val="75000"/>
                  </a:srgbClr>
                </a:solidFill>
                <a:latin typeface="Arial Narrow" panose="020B0606020202030204" pitchFamily="34" charset="0"/>
              </a:rPr>
              <a:t>11 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ресурсных центров направлено </a:t>
            </a:r>
            <a:r>
              <a:rPr lang="ru-RU" b="1" dirty="0">
                <a:solidFill>
                  <a:srgbClr val="F5684A">
                    <a:lumMod val="75000"/>
                  </a:srgbClr>
                </a:solidFill>
                <a:latin typeface="Arial Narrow" panose="020B0606020202030204" pitchFamily="34" charset="0"/>
              </a:rPr>
              <a:t>681,4</a:t>
            </a:r>
            <a:r>
              <a:rPr lang="en-US" b="1" dirty="0">
                <a:solidFill>
                  <a:srgbClr val="F5684A">
                    <a:lumMod val="75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ru-RU" b="1" dirty="0">
                <a:solidFill>
                  <a:srgbClr val="F5684A">
                    <a:lumMod val="75000"/>
                  </a:srgbClr>
                </a:solidFill>
                <a:latin typeface="Arial Narrow" panose="020B0606020202030204" pitchFamily="34" charset="0"/>
              </a:rPr>
              <a:t> млн. рублей</a:t>
            </a:r>
            <a:endParaRPr lang="ru-RU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27570" y="3429000"/>
            <a:ext cx="11331819" cy="3284620"/>
            <a:chOff x="627569" y="3284621"/>
            <a:chExt cx="11331819" cy="3284620"/>
          </a:xfrm>
        </p:grpSpPr>
        <p:sp>
          <p:nvSpPr>
            <p:cNvPr id="13" name="Прямоугольник с двумя скругленными противолежащими углами 12"/>
            <p:cNvSpPr/>
            <p:nvPr/>
          </p:nvSpPr>
          <p:spPr>
            <a:xfrm>
              <a:off x="627569" y="3284621"/>
              <a:ext cx="11331819" cy="3284620"/>
            </a:xfrm>
            <a:prstGeom prst="round2Diag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72000" tIns="36000" rIns="72000" bIns="36000">
              <a:noAutofit/>
            </a:bodyPr>
            <a:lstStyle/>
            <a:p>
              <a:pPr algn="ctr"/>
              <a:r>
                <a:rPr lang="ru-RU" sz="2000" b="1" dirty="0" smtClean="0">
                  <a:solidFill>
                    <a:srgbClr val="F5684A">
                      <a:lumMod val="75000"/>
                    </a:srgbClr>
                  </a:solidFill>
                  <a:latin typeface="Arial Narrow" panose="020B0606020202030204" pitchFamily="34" charset="0"/>
                </a:rPr>
                <a:t>Введены </a:t>
              </a:r>
              <a:r>
                <a:rPr lang="ru-RU" sz="2000" b="1" dirty="0">
                  <a:solidFill>
                    <a:srgbClr val="F5684A">
                      <a:lumMod val="75000"/>
                    </a:srgbClr>
                  </a:solidFill>
                  <a:latin typeface="Arial Narrow" panose="020B0606020202030204" pitchFamily="34" charset="0"/>
                </a:rPr>
                <a:t>в эксплуатацию</a:t>
              </a:r>
              <a:r>
                <a:rPr lang="ru-RU" sz="2000" b="1" dirty="0" smtClean="0">
                  <a:solidFill>
                    <a:srgbClr val="F5684A">
                      <a:lumMod val="75000"/>
                    </a:srgbClr>
                  </a:solidFill>
                  <a:latin typeface="Arial Narrow" panose="020B0606020202030204" pitchFamily="34" charset="0"/>
                </a:rPr>
                <a:t>:</a:t>
              </a:r>
              <a:endParaRPr lang="ru-RU" sz="2000" b="1" dirty="0">
                <a:solidFill>
                  <a:srgbClr val="F5684A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842209" y="3911954"/>
              <a:ext cx="10816392" cy="2596326"/>
              <a:chOff x="842209" y="3911954"/>
              <a:chExt cx="10816392" cy="2596326"/>
            </a:xfrm>
          </p:grpSpPr>
          <p:sp>
            <p:nvSpPr>
              <p:cNvPr id="10" name="Прямоугольник с двумя скругленными противолежащими углами 9"/>
              <p:cNvSpPr/>
              <p:nvPr/>
            </p:nvSpPr>
            <p:spPr>
              <a:xfrm>
                <a:off x="842209" y="3911954"/>
                <a:ext cx="5534527" cy="2596326"/>
              </a:xfrm>
              <a:prstGeom prst="round2Diag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lIns="72000" tIns="36000" rIns="72000" bIns="36000">
                <a:noAutofit/>
              </a:bodyPr>
              <a:lstStyle/>
              <a:p>
                <a:pPr algn="ctr">
                  <a:lnSpc>
                    <a:spcPts val="1700"/>
                  </a:lnSpc>
                </a:pPr>
                <a:r>
                  <a:rPr lang="ru-RU" b="1" u="sng" dirty="0" smtClean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10 </a:t>
                </a:r>
                <a:r>
                  <a:rPr lang="ru-RU" b="1" u="sng" dirty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школ</a:t>
                </a:r>
                <a:r>
                  <a:rPr lang="ru-RU" b="1" u="sng" dirty="0" smtClean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:</a:t>
                </a:r>
                <a:endParaRPr lang="en-US" b="1" u="sng" dirty="0" smtClean="0">
                  <a:solidFill>
                    <a:prstClr val="black"/>
                  </a:solidFill>
                  <a:latin typeface="Arial Narrow" panose="020B0606020202030204" pitchFamily="34" charset="0"/>
                </a:endParaRPr>
              </a:p>
              <a:p>
                <a:pPr>
                  <a:lnSpc>
                    <a:spcPts val="1700"/>
                  </a:lnSpc>
                </a:pPr>
                <a:endParaRPr lang="ru-RU" b="1" u="sng" dirty="0">
                  <a:solidFill>
                    <a:prstClr val="black"/>
                  </a:solidFill>
                  <a:latin typeface="Arial Narrow" panose="020B0606020202030204" pitchFamily="34" charset="0"/>
                </a:endParaRPr>
              </a:p>
              <a:p>
                <a:pPr>
                  <a:lnSpc>
                    <a:spcPts val="1500"/>
                  </a:lnSpc>
                </a:pPr>
                <a:r>
                  <a:rPr lang="ru-RU" sz="1600" dirty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г. Казань, ЖК «Салават Купере» и по ул. Минская на </a:t>
                </a:r>
                <a:r>
                  <a:rPr lang="ru-RU" sz="1600" dirty="0" smtClean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2 448 мест;</a:t>
                </a:r>
                <a:endParaRPr lang="en-US" sz="1600" dirty="0" smtClean="0">
                  <a:solidFill>
                    <a:prstClr val="black"/>
                  </a:solidFill>
                  <a:latin typeface="Arial Narrow" panose="020B0606020202030204" pitchFamily="34" charset="0"/>
                </a:endParaRPr>
              </a:p>
              <a:p>
                <a:pPr>
                  <a:lnSpc>
                    <a:spcPts val="1500"/>
                  </a:lnSpc>
                </a:pPr>
                <a:r>
                  <a:rPr lang="ru-RU" sz="1600" dirty="0" smtClean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ЖК </a:t>
                </a:r>
                <a:r>
                  <a:rPr lang="ru-RU" sz="1600" dirty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«Светлая Долина» на 800мест;</a:t>
                </a:r>
                <a:br>
                  <a:rPr lang="ru-RU" sz="1600" dirty="0">
                    <a:solidFill>
                      <a:prstClr val="black"/>
                    </a:solidFill>
                    <a:latin typeface="Arial Narrow" panose="020B0606020202030204" pitchFamily="34" charset="0"/>
                  </a:rPr>
                </a:br>
                <a:r>
                  <a:rPr lang="ru-RU" sz="1600" dirty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г. Набережные Челны, </a:t>
                </a:r>
                <a:r>
                  <a:rPr lang="ru-RU" sz="1600" dirty="0" err="1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мкр</a:t>
                </a:r>
                <a:r>
                  <a:rPr lang="ru-RU" sz="1600" dirty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. </a:t>
                </a:r>
                <a:r>
                  <a:rPr lang="ru-RU" sz="1600" dirty="0" err="1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Замелекесье</a:t>
                </a:r>
                <a:r>
                  <a:rPr lang="ru-RU" sz="1600" dirty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 на 1 224 места;</a:t>
                </a:r>
                <a:br>
                  <a:rPr lang="ru-RU" sz="1600" dirty="0">
                    <a:solidFill>
                      <a:prstClr val="black"/>
                    </a:solidFill>
                    <a:latin typeface="Arial Narrow" panose="020B0606020202030204" pitchFamily="34" charset="0"/>
                  </a:rPr>
                </a:br>
                <a:r>
                  <a:rPr lang="ru-RU" sz="1600" dirty="0" err="1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Черемшанский</a:t>
                </a:r>
                <a:r>
                  <a:rPr lang="ru-RU" sz="1600" dirty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 район, д. Казанка на 15 мест;</a:t>
                </a:r>
                <a:br>
                  <a:rPr lang="ru-RU" sz="1600" dirty="0">
                    <a:solidFill>
                      <a:prstClr val="black"/>
                    </a:solidFill>
                    <a:latin typeface="Arial Narrow" panose="020B0606020202030204" pitchFamily="34" charset="0"/>
                  </a:rPr>
                </a:br>
                <a:r>
                  <a:rPr lang="ru-RU" sz="1600" dirty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Нижнекамский район, мкр.47 на 800 мест;</a:t>
                </a:r>
                <a:br>
                  <a:rPr lang="ru-RU" sz="1600" dirty="0">
                    <a:solidFill>
                      <a:prstClr val="black"/>
                    </a:solidFill>
                    <a:latin typeface="Arial Narrow" panose="020B0606020202030204" pitchFamily="34" charset="0"/>
                  </a:rPr>
                </a:br>
                <a:r>
                  <a:rPr lang="ru-RU" sz="1600" dirty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Алькеевский район, школа с ДОУ в </a:t>
                </a:r>
                <a:r>
                  <a:rPr lang="ru-RU" sz="1600" dirty="0" err="1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с.Татарское</a:t>
                </a:r>
                <a:r>
                  <a:rPr lang="ru-RU" sz="1600" dirty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ru-RU" sz="1600" dirty="0" err="1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Бурнаево</a:t>
                </a:r>
                <a:r>
                  <a:rPr lang="ru-RU" sz="1600" dirty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 </a:t>
                </a:r>
                <a:endParaRPr lang="en-US" sz="1600" dirty="0" smtClean="0">
                  <a:solidFill>
                    <a:prstClr val="black"/>
                  </a:solidFill>
                  <a:latin typeface="Arial Narrow" panose="020B0606020202030204" pitchFamily="34" charset="0"/>
                </a:endParaRPr>
              </a:p>
              <a:p>
                <a:pPr>
                  <a:lnSpc>
                    <a:spcPts val="1500"/>
                  </a:lnSpc>
                </a:pPr>
                <a:r>
                  <a:rPr lang="ru-RU" sz="1600" dirty="0" smtClean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на </a:t>
                </a:r>
                <a:r>
                  <a:rPr lang="ru-RU" sz="1600" dirty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100 мест;</a:t>
                </a:r>
                <a:br>
                  <a:rPr lang="ru-RU" sz="1600" dirty="0">
                    <a:solidFill>
                      <a:prstClr val="black"/>
                    </a:solidFill>
                    <a:latin typeface="Arial Narrow" panose="020B0606020202030204" pitchFamily="34" charset="0"/>
                  </a:rPr>
                </a:br>
                <a:r>
                  <a:rPr lang="ru-RU" sz="1600" dirty="0" err="1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Буинский</a:t>
                </a:r>
                <a:r>
                  <a:rPr lang="ru-RU" sz="1600" dirty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 район, </a:t>
                </a:r>
                <a:r>
                  <a:rPr lang="ru-RU" sz="1600" dirty="0" err="1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с.Альшеево</a:t>
                </a:r>
                <a:r>
                  <a:rPr lang="ru-RU" sz="1600" dirty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 на 100 мест;</a:t>
                </a:r>
                <a:br>
                  <a:rPr lang="ru-RU" sz="1600" dirty="0">
                    <a:solidFill>
                      <a:prstClr val="black"/>
                    </a:solidFill>
                    <a:latin typeface="Arial Narrow" panose="020B0606020202030204" pitchFamily="34" charset="0"/>
                  </a:rPr>
                </a:br>
                <a:r>
                  <a:rPr lang="ru-RU" sz="1600" dirty="0" err="1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Агрызский</a:t>
                </a:r>
                <a:r>
                  <a:rPr lang="ru-RU" sz="1600" dirty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 район, школа с ДОУ с. </a:t>
                </a:r>
                <a:r>
                  <a:rPr lang="ru-RU" sz="1600" dirty="0" err="1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Кулегаш</a:t>
                </a:r>
                <a:r>
                  <a:rPr lang="ru-RU" sz="1600" dirty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 на 30 мест;</a:t>
                </a:r>
                <a:br>
                  <a:rPr lang="ru-RU" sz="1600" dirty="0">
                    <a:solidFill>
                      <a:prstClr val="black"/>
                    </a:solidFill>
                    <a:latin typeface="Arial Narrow" panose="020B0606020202030204" pitchFamily="34" charset="0"/>
                  </a:rPr>
                </a:br>
                <a:r>
                  <a:rPr lang="ru-RU" sz="1600" dirty="0" err="1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Черемшанский</a:t>
                </a:r>
                <a:r>
                  <a:rPr lang="ru-RU" sz="1600" dirty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 район, </a:t>
                </a:r>
                <a:r>
                  <a:rPr lang="ru-RU" sz="1600" dirty="0" err="1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с.Сосновка</a:t>
                </a:r>
                <a:r>
                  <a:rPr lang="ru-RU" sz="1600" dirty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 на 15 мест</a:t>
                </a:r>
                <a:r>
                  <a:rPr lang="ru-RU" sz="1600" dirty="0" smtClean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.</a:t>
                </a:r>
                <a:endParaRPr lang="ru-RU" sz="1600" dirty="0">
                  <a:solidFill>
                    <a:prstClr val="black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2" name="Прямоугольник с двумя скругленными противолежащими углами 11"/>
              <p:cNvSpPr/>
              <p:nvPr/>
            </p:nvSpPr>
            <p:spPr>
              <a:xfrm>
                <a:off x="6591376" y="3911954"/>
                <a:ext cx="5067225" cy="2596326"/>
              </a:xfrm>
              <a:prstGeom prst="round2Diag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lIns="72000" tIns="36000" rIns="72000" bIns="36000">
                <a:noAutofit/>
              </a:bodyPr>
              <a:lstStyle/>
              <a:p>
                <a:pPr algn="ctr">
                  <a:lnSpc>
                    <a:spcPts val="1700"/>
                  </a:lnSpc>
                </a:pPr>
                <a:r>
                  <a:rPr lang="ru-RU" sz="2000" b="1" u="sng" dirty="0" smtClean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7 </a:t>
                </a:r>
                <a:r>
                  <a:rPr lang="ru-RU" sz="2000" b="1" u="sng" dirty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детских садов</a:t>
                </a:r>
                <a:r>
                  <a:rPr lang="ru-RU" sz="2000" b="1" u="sng" dirty="0" smtClean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:</a:t>
                </a:r>
                <a:endParaRPr lang="en-US" sz="2000" b="1" u="sng" dirty="0" smtClean="0">
                  <a:solidFill>
                    <a:prstClr val="black"/>
                  </a:solidFill>
                  <a:latin typeface="Arial Narrow" panose="020B0606020202030204" pitchFamily="34" charset="0"/>
                </a:endParaRPr>
              </a:p>
              <a:p>
                <a:pPr>
                  <a:lnSpc>
                    <a:spcPts val="1700"/>
                  </a:lnSpc>
                </a:pPr>
                <a:endParaRPr lang="ru-RU" sz="2000" b="1" u="sng" dirty="0">
                  <a:solidFill>
                    <a:prstClr val="black"/>
                  </a:solidFill>
                  <a:latin typeface="Arial Narrow" panose="020B0606020202030204" pitchFamily="34" charset="0"/>
                </a:endParaRPr>
              </a:p>
              <a:p>
                <a:pPr>
                  <a:lnSpc>
                    <a:spcPts val="1500"/>
                  </a:lnSpc>
                </a:pPr>
                <a:r>
                  <a:rPr lang="ru-RU" sz="1600" dirty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Нижнекамский район, </a:t>
                </a:r>
                <a:r>
                  <a:rPr lang="ru-RU" sz="1600" dirty="0" err="1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мкр</a:t>
                </a:r>
                <a:r>
                  <a:rPr lang="ru-RU" sz="1600" dirty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. 47 на 260 мест;</a:t>
                </a:r>
              </a:p>
              <a:p>
                <a:pPr>
                  <a:lnSpc>
                    <a:spcPts val="1500"/>
                  </a:lnSpc>
                </a:pPr>
                <a:r>
                  <a:rPr lang="ru-RU" sz="1600" dirty="0" err="1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г.Арск</a:t>
                </a:r>
                <a:r>
                  <a:rPr lang="ru-RU" sz="1600" dirty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 на 140 мест (с яслями);</a:t>
                </a:r>
                <a:br>
                  <a:rPr lang="ru-RU" sz="1600" dirty="0">
                    <a:solidFill>
                      <a:prstClr val="black"/>
                    </a:solidFill>
                    <a:latin typeface="Arial Narrow" panose="020B0606020202030204" pitchFamily="34" charset="0"/>
                  </a:rPr>
                </a:br>
                <a:r>
                  <a:rPr lang="ru-RU" sz="1600" dirty="0" err="1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Тукаевский</a:t>
                </a:r>
                <a:r>
                  <a:rPr lang="ru-RU" sz="1600" dirty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 район, </a:t>
                </a:r>
                <a:r>
                  <a:rPr lang="ru-RU" sz="1600" dirty="0" err="1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д.Старые</a:t>
                </a:r>
                <a:r>
                  <a:rPr lang="ru-RU" sz="1600" dirty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 Ерыклы на 140 мест (с яслями).</a:t>
                </a:r>
                <a:br>
                  <a:rPr lang="ru-RU" sz="1600" dirty="0">
                    <a:solidFill>
                      <a:prstClr val="black"/>
                    </a:solidFill>
                    <a:latin typeface="Arial Narrow" panose="020B0606020202030204" pitchFamily="34" charset="0"/>
                  </a:rPr>
                </a:br>
                <a:r>
                  <a:rPr lang="ru-RU" sz="1600" dirty="0" err="1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Актанышский</a:t>
                </a:r>
                <a:r>
                  <a:rPr lang="ru-RU" sz="1600" dirty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 район, с. </a:t>
                </a:r>
                <a:r>
                  <a:rPr lang="ru-RU" sz="1600" dirty="0" err="1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Поисево</a:t>
                </a:r>
                <a:r>
                  <a:rPr lang="ru-RU" sz="1600" dirty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 на 120 мест;</a:t>
                </a:r>
                <a:br>
                  <a:rPr lang="ru-RU" sz="1600" dirty="0">
                    <a:solidFill>
                      <a:prstClr val="black"/>
                    </a:solidFill>
                    <a:latin typeface="Arial Narrow" panose="020B0606020202030204" pitchFamily="34" charset="0"/>
                  </a:rPr>
                </a:br>
                <a:r>
                  <a:rPr lang="ru-RU" sz="1600" dirty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Верхне-</a:t>
                </a:r>
                <a:r>
                  <a:rPr lang="ru-RU" sz="1600" dirty="0" err="1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Услонский</a:t>
                </a:r>
                <a:r>
                  <a:rPr lang="ru-RU" sz="1600" dirty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 район, с. Нижние </a:t>
                </a:r>
                <a:r>
                  <a:rPr lang="ru-RU" sz="1600" dirty="0" err="1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Моркваши</a:t>
                </a:r>
                <a:r>
                  <a:rPr lang="ru-RU" sz="1600" dirty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 на 50 мест;</a:t>
                </a:r>
                <a:br>
                  <a:rPr lang="ru-RU" sz="1600" dirty="0">
                    <a:solidFill>
                      <a:prstClr val="black"/>
                    </a:solidFill>
                    <a:latin typeface="Arial Narrow" panose="020B0606020202030204" pitchFamily="34" charset="0"/>
                  </a:rPr>
                </a:br>
                <a:r>
                  <a:rPr lang="ru-RU" sz="1600" dirty="0" err="1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Кукморский</a:t>
                </a:r>
                <a:r>
                  <a:rPr lang="ru-RU" sz="1600" dirty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 район, </a:t>
                </a:r>
                <a:r>
                  <a:rPr lang="ru-RU" sz="1600" dirty="0" err="1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с.Ядыгерь</a:t>
                </a:r>
                <a:r>
                  <a:rPr lang="ru-RU" sz="1600" dirty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 на 50 мест;</a:t>
                </a:r>
                <a:br>
                  <a:rPr lang="ru-RU" sz="1600" dirty="0">
                    <a:solidFill>
                      <a:prstClr val="black"/>
                    </a:solidFill>
                    <a:latin typeface="Arial Narrow" panose="020B0606020202030204" pitchFamily="34" charset="0"/>
                  </a:rPr>
                </a:br>
                <a:r>
                  <a:rPr lang="ru-RU" sz="1600" dirty="0" err="1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Атнинский</a:t>
                </a:r>
                <a:r>
                  <a:rPr lang="ru-RU" sz="1600" dirty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 район, д. Нижние </a:t>
                </a:r>
                <a:r>
                  <a:rPr lang="ru-RU" sz="1600" dirty="0" err="1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Шашы</a:t>
                </a:r>
                <a:r>
                  <a:rPr lang="ru-RU" sz="1600" dirty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 на 25 мест</a:t>
                </a:r>
                <a:r>
                  <a:rPr lang="ru-RU" dirty="0" smtClean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;</a:t>
                </a:r>
                <a:endParaRPr lang="ru-RU" sz="1600" b="1" u="sng" dirty="0">
                  <a:solidFill>
                    <a:prstClr val="black"/>
                  </a:solidFill>
                  <a:latin typeface="Arial Narrow" panose="020B0606020202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25526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0700" y="5953125"/>
            <a:ext cx="12573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900" dirty="0">
                <a:latin typeface="Arial Narrow" panose="020B0606020202030204" pitchFamily="34" charset="0"/>
              </a:rPr>
              <a:t>Информация о выполнении  в 2018 году индикаторов, установленных </a:t>
            </a:r>
            <a:br>
              <a:rPr lang="ru-RU" sz="2900" dirty="0">
                <a:latin typeface="Arial Narrow" panose="020B0606020202030204" pitchFamily="34" charset="0"/>
              </a:rPr>
            </a:br>
            <a:r>
              <a:rPr lang="ru-RU" sz="2900" dirty="0">
                <a:latin typeface="Arial Narrow" panose="020B0606020202030204" pitchFamily="34" charset="0"/>
              </a:rPr>
              <a:t>«дорожной картой» в отрасли «Образование»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779993"/>
              </p:ext>
            </p:extLst>
          </p:nvPr>
        </p:nvGraphicFramePr>
        <p:xfrm>
          <a:off x="685800" y="779644"/>
          <a:ext cx="11321715" cy="589948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922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8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72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11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 индикатора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217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Ед.изм</a:t>
                      </a:r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217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План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217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Факт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217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Удельный вес численности педагогических работников дошкольных образовательных организаций, имеющих педагогическое образование, в общей численности педагогических работников дошкольных образовательных организаций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0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Удельный вес численности педагогических работников дошкольных образовательных организаций, прошедших повышение квалификации и (или) профессиональную  переподготовку, в общей численности педагогических работников дошкольных образовательных организаций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20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Удельный вес численности штатных педагогических работников дошкольных образовательных организаций со стажем работы менее 10 лет в общей численности штатных педагогических работников дошкольных образовательных организаций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Удельный вес муниципальных образований Республики Татарстан, в которых оценка деятельности дошкольных образовательных организаций, их руководителей и основных категорий работников осуществляется на основании показателей эффективности деятельности подведомственных государственных (муниципальных) организаций дошкольного образования не менее чем в 80 процентах муниципальных образований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2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Удельный вес воспитанников ДОО, обучающихся по программам, соответствующим требованиям стандартов дошкольного образования, в общей численности воспитанников ДОО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2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Удельный вес численности воспитанников негосударственных дошкольных образовательных организаций в общей численности воспитанников дошкольных образовательных организаций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1,4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1,48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Отношение среднемесячной заработной платы педагогических работников государственных (муниципальных) образовательных организаций дошкольного образования к среднемесячной заработной плате организаций общего образования Республики Татарстан 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3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Удельный вес численности учащихся организаций общего образования, обучающихся в соответствии с новым федеральным государственным образовательным стандартом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73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85,8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78085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0700" y="5953125"/>
            <a:ext cx="12573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900" dirty="0">
                <a:latin typeface="Arial Narrow" panose="020B0606020202030204" pitchFamily="34" charset="0"/>
              </a:rPr>
              <a:t>Информация о выполнении  в 2018 году индикаторов, установленных </a:t>
            </a:r>
            <a:br>
              <a:rPr lang="ru-RU" sz="2900" dirty="0">
                <a:latin typeface="Arial Narrow" panose="020B0606020202030204" pitchFamily="34" charset="0"/>
              </a:rPr>
            </a:br>
            <a:r>
              <a:rPr lang="ru-RU" sz="2900" dirty="0">
                <a:latin typeface="Arial Narrow" panose="020B0606020202030204" pitchFamily="34" charset="0"/>
              </a:rPr>
              <a:t>«дорожной картой» в отрасли «Образование» (продолжение)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792033"/>
              </p:ext>
            </p:extLst>
          </p:nvPr>
        </p:nvGraphicFramePr>
        <p:xfrm>
          <a:off x="685799" y="707456"/>
          <a:ext cx="11273589" cy="601527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884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0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81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72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 индикатора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217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Ед.изм</a:t>
                      </a:r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217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План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217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Факт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217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5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Соотношение результатов ЕГЭ по русскому языку и математике (в расчете на 1 предмет) в 10 % школ с лучшими результатами (Измеряется через отношение среднего балла единого государственного экзамена (в расчете на 1 предмет) в 10 процентах школ с лучшими результатами единого государственного экзамена к среднему баллу единого государственного экзамена (в расчете на 1 предмет) в 10 процентах школ с  худшими результатами единого государственного экзамена)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5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1,58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1,54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5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Средний балл ЕГЭ 10 процентах школ с худшими результатами единого государственного экзамена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баллов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43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53,69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7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Отношение среднего балла единого государственного экзамена (в расчете на 1 предмет) в 10 процентах школ с лучшими результатами единого государственного экзамена к среднему баллу единого государственного экзамена (в расчете на 1 предмет) в 10 процентах школ с худшими результатами единого государственного экзамена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1,58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1,58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0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Удельный вес муниципальных образований Республики Татарстан, в которых оценка деятельности общеобразовательных организаций, их руководителей и основных категорий работников осуществляется на основании показателей эффективности деятельности подведомственных государственных (муниципальных) организаций общего образования не менее чем в 80 процентах муниципальных образований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Отношение среднемесячной заработной платы педагогических работников общеобразовательных учреждений к среднемесячной заработной плате в Республике Татарстан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5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Удельный вес численности учащихся по программам общего образования, участвующих в олимпиадах и конкурсах различного уровня, в общей численности учащихся по программам общего образования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46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65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25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Удельный вес муниципальных образований Республики Татарстан, в которых оценка деятельности организаций дополнительного образования детей, их руководителей и основных категорий работников осуществляется на основании показателей эффективности деятельности подведомственных государственных (муниципальных) организаций дополнительного образования детей не менее чем в 80 процентах муниципальных образований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100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01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0700" y="5953125"/>
            <a:ext cx="12573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Информация о выполнении  в </a:t>
            </a:r>
            <a:r>
              <a:rPr lang="ru-RU" dirty="0" smtClean="0">
                <a:latin typeface="Arial Narrow" panose="020B0606020202030204" pitchFamily="34" charset="0"/>
              </a:rPr>
              <a:t>2018 </a:t>
            </a:r>
            <a:r>
              <a:rPr lang="ru-RU" dirty="0">
                <a:latin typeface="Arial Narrow" panose="020B0606020202030204" pitchFamily="34" charset="0"/>
              </a:rPr>
              <a:t>году индикаторов, установленных </a:t>
            </a:r>
            <a:r>
              <a:rPr lang="ru-RU" dirty="0" smtClean="0">
                <a:latin typeface="Arial Narrow" panose="020B0606020202030204" pitchFamily="34" charset="0"/>
              </a:rPr>
              <a:t/>
            </a:r>
            <a:br>
              <a:rPr lang="ru-RU" dirty="0" smtClean="0">
                <a:latin typeface="Arial Narrow" panose="020B0606020202030204" pitchFamily="34" charset="0"/>
              </a:rPr>
            </a:br>
            <a:r>
              <a:rPr lang="ru-RU" dirty="0" smtClean="0">
                <a:latin typeface="Arial Narrow" panose="020B0606020202030204" pitchFamily="34" charset="0"/>
              </a:rPr>
              <a:t>«</a:t>
            </a:r>
            <a:r>
              <a:rPr lang="ru-RU" dirty="0">
                <a:latin typeface="Arial Narrow" panose="020B0606020202030204" pitchFamily="34" charset="0"/>
              </a:rPr>
              <a:t>дорожной картой» в отрасли «Образование</a:t>
            </a:r>
            <a:r>
              <a:rPr lang="ru-RU" dirty="0" smtClean="0">
                <a:latin typeface="Arial Narrow" panose="020B0606020202030204" pitchFamily="34" charset="0"/>
              </a:rPr>
              <a:t>» (окончание)</a:t>
            </a:r>
            <a:endParaRPr lang="ru-RU" dirty="0"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509137"/>
              </p:ext>
            </p:extLst>
          </p:nvPr>
        </p:nvGraphicFramePr>
        <p:xfrm>
          <a:off x="685800" y="620786"/>
          <a:ext cx="11261558" cy="595928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757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5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8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02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07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 индикатора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217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Ед.изм</a:t>
                      </a:r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217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План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217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Факт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217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4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Отношение среднемесячной заработной платы педагогических работников государственных (муниципальных) организаций дополнительного образования детей к среднемесячной заработной плате в Республике Татарстан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Количество многофункциональных центров прикладных квалификаций, осуществляющих обучение на базе среднего (полного) общего образования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единиц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9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Удельный вес численности выпускников образовательных организаций профессионального образования очной формы обучения, трудоустроившихся в течение одного года после окончания обучения по полученной специальности (профессии), в общей численности выпускников образовательных организаций профессионального образования очной формы обучения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05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55,6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63,1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1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Отношение среднемесячной заработной платы преподавателей и мастеров производственного обучения государственных (муниципальных) образовательных организаций, реализующих программы начального и среднего профессионального образования, к среднемесячной заработной плате в Республике Татарстан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05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100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24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Отношение среднемесячной заработной платы профессорско-преподавательского состава государственных и муниципальных  образовательных организаций высшего образования к среднемесячной заработной плате в Республике Татарстан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9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Число публикаций российских авторов в научных журналах, индексируемых в базе данных </a:t>
                      </a: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Scopus</a:t>
                      </a: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в расчете на 100 исследователей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единиц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10,5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10,5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9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Коэффициент изобретательской активности (число отечественных патентных заявок на изобретения, в расчете на 10 тыс. населения), ед. 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единиц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2,56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2,56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9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Отношение средней заработной платы научных сотрудников к средней заработной плате в Республике Татарстан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05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49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Доля научных работников, с которыми заключен эффективный контракт, в общей численности научных сотрудников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05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57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85800" y="46039"/>
            <a:ext cx="10784149" cy="914149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Narrow" panose="020B0606020202030204" pitchFamily="34" charset="0"/>
                <a:cs typeface="Times New Roman" pitchFamily="18" charset="0"/>
              </a:rPr>
              <a:t>Распределение </a:t>
            </a:r>
            <a:r>
              <a:rPr lang="ru-RU" dirty="0">
                <a:latin typeface="Arial Narrow" panose="020B0606020202030204" pitchFamily="34" charset="0"/>
                <a:cs typeface="Times New Roman" pitchFamily="18" charset="0"/>
              </a:rPr>
              <a:t>налоговых и неналоговых доходов, собираемых с территории Республики Татарстан</a:t>
            </a:r>
          </a:p>
          <a:p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76580092"/>
              </p:ext>
            </p:extLst>
          </p:nvPr>
        </p:nvGraphicFramePr>
        <p:xfrm>
          <a:off x="797860" y="1763525"/>
          <a:ext cx="11143128" cy="485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5800" y="1186832"/>
            <a:ext cx="1618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err="1">
                <a:solidFill>
                  <a:srgbClr val="6C7B9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млрд.рублей</a:t>
            </a:r>
            <a:endParaRPr lang="ru-RU" sz="2000" b="1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04026" y="1803796"/>
            <a:ext cx="93417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802,6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56011" y="3252621"/>
            <a:ext cx="93417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410,5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31961" y="3153747"/>
            <a:ext cx="93417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452,2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61468" y="2993424"/>
            <a:ext cx="93417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477,5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22909" y="2509203"/>
            <a:ext cx="93417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613,5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04026" y="4651364"/>
            <a:ext cx="93417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65%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83046" y="2901795"/>
            <a:ext cx="93417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35%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44996" y="4179784"/>
            <a:ext cx="93417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46%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35031" y="5068632"/>
            <a:ext cx="93417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54%</a:t>
            </a:r>
          </a:p>
        </p:txBody>
      </p:sp>
      <p:sp>
        <p:nvSpPr>
          <p:cNvPr id="18" name="TextBox 13"/>
          <p:cNvSpPr txBox="1"/>
          <p:nvPr/>
        </p:nvSpPr>
        <p:spPr>
          <a:xfrm>
            <a:off x="4410981" y="5023655"/>
            <a:ext cx="934181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i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54%</a:t>
            </a:r>
          </a:p>
        </p:txBody>
      </p:sp>
      <p:sp>
        <p:nvSpPr>
          <p:cNvPr id="19" name="TextBox 14"/>
          <p:cNvSpPr txBox="1"/>
          <p:nvPr/>
        </p:nvSpPr>
        <p:spPr>
          <a:xfrm>
            <a:off x="4424242" y="4043905"/>
            <a:ext cx="934181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i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46%</a:t>
            </a:r>
          </a:p>
        </p:txBody>
      </p:sp>
      <p:sp>
        <p:nvSpPr>
          <p:cNvPr id="20" name="TextBox 14"/>
          <p:cNvSpPr txBox="1"/>
          <p:nvPr/>
        </p:nvSpPr>
        <p:spPr>
          <a:xfrm>
            <a:off x="6413077" y="5020696"/>
            <a:ext cx="934181" cy="369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i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51%</a:t>
            </a:r>
          </a:p>
        </p:txBody>
      </p:sp>
      <p:sp>
        <p:nvSpPr>
          <p:cNvPr id="21" name="TextBox 14"/>
          <p:cNvSpPr txBox="1"/>
          <p:nvPr/>
        </p:nvSpPr>
        <p:spPr>
          <a:xfrm>
            <a:off x="6402025" y="3988455"/>
            <a:ext cx="934181" cy="369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i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49%</a:t>
            </a:r>
          </a:p>
        </p:txBody>
      </p:sp>
      <p:sp>
        <p:nvSpPr>
          <p:cNvPr id="22" name="TextBox 14"/>
          <p:cNvSpPr txBox="1"/>
          <p:nvPr/>
        </p:nvSpPr>
        <p:spPr>
          <a:xfrm>
            <a:off x="8401929" y="3496362"/>
            <a:ext cx="934181" cy="369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i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42%</a:t>
            </a:r>
          </a:p>
        </p:txBody>
      </p:sp>
      <p:sp>
        <p:nvSpPr>
          <p:cNvPr id="23" name="TextBox 14"/>
          <p:cNvSpPr txBox="1"/>
          <p:nvPr/>
        </p:nvSpPr>
        <p:spPr>
          <a:xfrm>
            <a:off x="8401930" y="4894996"/>
            <a:ext cx="934181" cy="369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i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58%</a:t>
            </a:r>
          </a:p>
        </p:txBody>
      </p:sp>
    </p:spTree>
    <p:extLst>
      <p:ext uri="{BB962C8B-B14F-4D97-AF65-F5344CB8AC3E}">
        <p14:creationId xmlns:p14="http://schemas.microsoft.com/office/powerpoint/2010/main" val="20980012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400"/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400"/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" animBg="0"/>
        </p:bldSub>
      </p:bldGraphic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 Narrow" panose="020B0606020202030204" pitchFamily="34" charset="0"/>
              </a:rPr>
              <a:t>Молодежная политика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830179" y="2282434"/>
            <a:ext cx="11081083" cy="442674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Обеспечение деятельности учреждений молодежной политики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830178" y="2871549"/>
            <a:ext cx="11081083" cy="1804749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Проведение работы по поиску, поддержке талантливых детей и молодежи, развитию движения студенческих трудовых отрядов, добровольчества, созданию условий для повышения социальной и экономической</a:t>
            </a:r>
            <a:b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 активности сельской молодежи, формированию системы </a:t>
            </a:r>
            <a:b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по профилактике социально негативных явлений и </a:t>
            </a:r>
            <a:b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пропаганде здорового образа жизни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830178" y="4822739"/>
            <a:ext cx="11081083" cy="442674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Проведение оздоровительной кампании для детей и молодежи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830178" y="5411854"/>
            <a:ext cx="11081083" cy="783193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Оказание поддержки некоммерческим молодежным</a:t>
            </a:r>
            <a:b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 и детским организациям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16163" y="372340"/>
            <a:ext cx="3932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(в составе раздела «Образование»)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032917"/>
              </p:ext>
            </p:extLst>
          </p:nvPr>
        </p:nvGraphicFramePr>
        <p:xfrm>
          <a:off x="830179" y="933450"/>
          <a:ext cx="11081083" cy="103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59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1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814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Консолидированный бюджет</a:t>
                      </a:r>
                      <a:endParaRPr lang="ru-RU" sz="28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5,9</a:t>
                      </a:r>
                      <a:endParaRPr lang="ru-RU" sz="28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362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Бюджет Республики Татарстан</a:t>
                      </a:r>
                      <a:endParaRPr lang="ru-RU" sz="28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4,9</a:t>
                      </a:r>
                      <a:endParaRPr lang="ru-RU" sz="28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"/>
          <p:cNvSpPr txBox="1"/>
          <p:nvPr/>
        </p:nvSpPr>
        <p:spPr>
          <a:xfrm>
            <a:off x="10115574" y="487183"/>
            <a:ext cx="1879910" cy="37461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b="1" u="sng" dirty="0">
                <a:solidFill>
                  <a:srgbClr val="6C7B90"/>
                </a:solidFill>
                <a:latin typeface="Arial Narrow" panose="020B0606020202030204" pitchFamily="34" charset="0"/>
              </a:rPr>
              <a:t>млрд. </a:t>
            </a:r>
            <a:r>
              <a:rPr lang="ru-RU" sz="2000" b="1" u="sng" dirty="0" smtClean="0">
                <a:solidFill>
                  <a:srgbClr val="6C7B90"/>
                </a:solidFill>
                <a:latin typeface="Arial Narrow" panose="020B0606020202030204" pitchFamily="34" charset="0"/>
              </a:rPr>
              <a:t>рублей.</a:t>
            </a:r>
            <a:endParaRPr lang="ru-RU" sz="2000" b="1" u="sng" dirty="0">
              <a:solidFill>
                <a:srgbClr val="6C7B9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01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410700" y="5953125"/>
            <a:ext cx="12573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85799" y="2429"/>
            <a:ext cx="10784149" cy="574747"/>
          </a:xfrm>
        </p:spPr>
        <p:txBody>
          <a:bodyPr/>
          <a:lstStyle/>
          <a:p>
            <a:r>
              <a:rPr lang="ru-RU" dirty="0">
                <a:latin typeface="Arial Narrow" panose="020B0606020202030204" pitchFamily="34" charset="0"/>
              </a:rPr>
              <a:t>Культура, кинематография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85798" y="2198535"/>
            <a:ext cx="11201401" cy="510778"/>
          </a:xfrm>
          <a:prstGeom prst="round2Diag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white"/>
                </a:solidFill>
                <a:latin typeface="Arial Narrow" panose="020B0606020202030204" pitchFamily="34" charset="0"/>
              </a:rPr>
              <a:t>Выполнены все индикаторы, установленные «дорожной картой» </a:t>
            </a:r>
            <a:endParaRPr lang="ru-RU" sz="24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861949"/>
              </p:ext>
            </p:extLst>
          </p:nvPr>
        </p:nvGraphicFramePr>
        <p:xfrm>
          <a:off x="685798" y="999284"/>
          <a:ext cx="11201401" cy="103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48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3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2989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Консолидированный бюджет</a:t>
                      </a:r>
                      <a:endParaRPr lang="ru-RU" sz="28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ru-RU" sz="2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,8</a:t>
                      </a:r>
                      <a:endParaRPr lang="ru-RU" sz="28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362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Бюджет Республики Татарстан</a:t>
                      </a:r>
                      <a:endParaRPr lang="ru-RU" sz="28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8,2</a:t>
                      </a:r>
                      <a:endParaRPr lang="ru-RU" sz="28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Box 1"/>
          <p:cNvSpPr txBox="1"/>
          <p:nvPr/>
        </p:nvSpPr>
        <p:spPr>
          <a:xfrm>
            <a:off x="9678582" y="468768"/>
            <a:ext cx="2208617" cy="58221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b="1" u="sng" dirty="0">
                <a:solidFill>
                  <a:srgbClr val="6C7B90"/>
                </a:solidFill>
                <a:latin typeface="Arial Narrow" panose="020B0606020202030204" pitchFamily="34" charset="0"/>
              </a:rPr>
              <a:t>млрд. </a:t>
            </a:r>
            <a:r>
              <a:rPr lang="ru-RU" sz="2400" b="1" u="sng" dirty="0" smtClean="0">
                <a:solidFill>
                  <a:srgbClr val="6C7B90"/>
                </a:solidFill>
                <a:latin typeface="Arial Narrow" panose="020B0606020202030204" pitchFamily="34" charset="0"/>
              </a:rPr>
              <a:t>рублей</a:t>
            </a:r>
            <a:endParaRPr lang="ru-RU" sz="2400" b="1" u="sng" dirty="0">
              <a:solidFill>
                <a:srgbClr val="6C7B90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685799" y="2953516"/>
            <a:ext cx="11201400" cy="510778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</a:rPr>
              <a:t>Полностью профинансированы запланированные мероприятия в области культуры</a:t>
            </a:r>
            <a:endParaRPr lang="ru-RU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685799" y="3640392"/>
            <a:ext cx="11201400" cy="919401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</a:rPr>
              <a:t>На поддержку профессионального искусства выделены гранты </a:t>
            </a:r>
            <a:b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</a:rPr>
              <a:t>на сумму </a:t>
            </a:r>
            <a:r>
              <a:rPr lang="ru-RU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358 млн. рублей.</a:t>
            </a: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endParaRPr lang="ru-RU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685799" y="4701838"/>
            <a:ext cx="11201400" cy="919401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</a:rPr>
              <a:t>В рамках программы строительства культурных и многофункциональных центров в 2018 году построено </a:t>
            </a:r>
            <a:r>
              <a:rPr lang="ru-RU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28 объектов </a:t>
            </a: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</a:rPr>
              <a:t>культурного назначения мощностью </a:t>
            </a:r>
            <a:r>
              <a:rPr lang="ru-RU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2,0 тысячи мест</a:t>
            </a: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685799" y="5763287"/>
            <a:ext cx="11201400" cy="919401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</a:rPr>
              <a:t>На работы по возрождению Древнего </a:t>
            </a:r>
            <a:r>
              <a:rPr lang="ru-RU" sz="2400" dirty="0" err="1">
                <a:solidFill>
                  <a:prstClr val="black"/>
                </a:solidFill>
                <a:latin typeface="Arial Narrow" panose="020B0606020202030204" pitchFamily="34" charset="0"/>
              </a:rPr>
              <a:t>Болгара</a:t>
            </a: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</a:rPr>
              <a:t> и острова-града Свияжска направлено </a:t>
            </a:r>
            <a:r>
              <a:rPr lang="ru-RU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792,0 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9353890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 Narrow" panose="020B0606020202030204" pitchFamily="34" charset="0"/>
              </a:rPr>
              <a:t>Здравоохранение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714922" y="2523438"/>
            <a:ext cx="11208371" cy="510778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</a:rPr>
              <a:t>Обеспечение содержания медицинских учреждений</a:t>
            </a:r>
            <a:endParaRPr lang="ru-RU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684352" y="3837401"/>
            <a:ext cx="11185257" cy="919401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</a:rPr>
              <a:t>Проведение централизованных мероприятий</a:t>
            </a:r>
            <a:b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</a:rPr>
              <a:t> в области здравоохранения</a:t>
            </a:r>
            <a:endParaRPr lang="ru-RU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692162" y="4886900"/>
            <a:ext cx="11205013" cy="919401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</a:rPr>
              <a:t>Реализация ряда социально значимых программ, направленных на совершенствование оказания медицинской </a:t>
            </a:r>
            <a:r>
              <a:rPr lang="ru-RU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помощи </a:t>
            </a: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</a:rPr>
              <a:t>населению республики</a:t>
            </a:r>
            <a:endParaRPr lang="ru-RU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85800" y="5936399"/>
            <a:ext cx="11183809" cy="510778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</a:rPr>
              <a:t>Совершенствование первичной медико-санитарной помощи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882973"/>
              </p:ext>
            </p:extLst>
          </p:nvPr>
        </p:nvGraphicFramePr>
        <p:xfrm>
          <a:off x="685800" y="933450"/>
          <a:ext cx="11237495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4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2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814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Консолидированный бюджет </a:t>
                      </a:r>
                      <a:br>
                        <a:rPr lang="ru-RU" sz="2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</a:br>
                      <a:r>
                        <a:rPr lang="ru-RU" sz="2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со средствами ОМС</a:t>
                      </a:r>
                      <a:endParaRPr lang="ru-RU" sz="28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65,5</a:t>
                      </a:r>
                      <a:endParaRPr lang="ru-RU" sz="28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362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Бюджет Республики Татарстан</a:t>
                      </a:r>
                      <a:endParaRPr lang="ru-RU" sz="28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24,1</a:t>
                      </a:r>
                      <a:endParaRPr lang="ru-RU" sz="28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"/>
          <p:cNvSpPr txBox="1"/>
          <p:nvPr/>
        </p:nvSpPr>
        <p:spPr>
          <a:xfrm>
            <a:off x="9261331" y="481604"/>
            <a:ext cx="2661963" cy="45184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b="1" u="sng" dirty="0">
                <a:solidFill>
                  <a:srgbClr val="6C7B90"/>
                </a:solidFill>
                <a:latin typeface="Arial Narrow" panose="020B0606020202030204" pitchFamily="34" charset="0"/>
              </a:rPr>
              <a:t>млрд. </a:t>
            </a:r>
            <a:r>
              <a:rPr lang="ru-RU" sz="2400" b="1" u="sng" dirty="0" smtClean="0">
                <a:solidFill>
                  <a:srgbClr val="6C7B90"/>
                </a:solidFill>
                <a:latin typeface="Arial Narrow" panose="020B0606020202030204" pitchFamily="34" charset="0"/>
              </a:rPr>
              <a:t>рублей</a:t>
            </a:r>
            <a:endParaRPr lang="ru-RU" sz="2400" b="1" u="sng" dirty="0">
              <a:solidFill>
                <a:srgbClr val="6C7B9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14922" y="3161164"/>
            <a:ext cx="11208371" cy="510778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</a:rPr>
              <a:t>Год профилактики травматизма и заболеваний опорно-двигательного аппарата</a:t>
            </a:r>
            <a:endParaRPr lang="ru-RU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2109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0700" y="5953125"/>
            <a:ext cx="12573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3300" dirty="0">
                <a:latin typeface="Arial Narrow" panose="020B0606020202030204" pitchFamily="34" charset="0"/>
              </a:rPr>
              <a:t>Информация о выполнении  в 2018 году индикаторов, установленных </a:t>
            </a:r>
            <a:br>
              <a:rPr lang="ru-RU" sz="3300" dirty="0">
                <a:latin typeface="Arial Narrow" panose="020B0606020202030204" pitchFamily="34" charset="0"/>
              </a:rPr>
            </a:br>
            <a:r>
              <a:rPr lang="ru-RU" sz="3300" dirty="0">
                <a:latin typeface="Arial Narrow" panose="020B0606020202030204" pitchFamily="34" charset="0"/>
              </a:rPr>
              <a:t>«дорожной картой» в отрасли «Здравоохранение»</a:t>
            </a:r>
          </a:p>
          <a:p>
            <a:endParaRPr lang="ru-RU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448476"/>
              </p:ext>
            </p:extLst>
          </p:nvPr>
        </p:nvGraphicFramePr>
        <p:xfrm>
          <a:off x="697831" y="563077"/>
          <a:ext cx="11165305" cy="621612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59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7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2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83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83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2528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217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 индикатор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217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Ед.изм</a:t>
                      </a:r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217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План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217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Факт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217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4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Доля расходов на оказание скорой медицинской помощи вне медицинских организаций от всех расходов на программу государственных гарантий бесплатного оказания гражданам медицинской помощи (далее – программа государственных гарантий)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5,7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</a:rPr>
                        <a:t>5,6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4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Доля расходов на оказание медицинской помощи в амбулаторных условиях от всех расходов на программу государственных гарантий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</a:rPr>
                        <a:t>33,8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</a:rPr>
                        <a:t>31,5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4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Доля расходов на оказание медицинской помощи в амбулаторных условиях в неотложной форме от всех расходов на программу государственных гарантий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1,2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</a:rPr>
                        <a:t>2,5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4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Доля расходов на оказание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медицинской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помощи в условиях дневных стационаров от всех расходов на программу государственных гарантий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</a:rPr>
                        <a:t>9,0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</a:rPr>
                        <a:t>7,1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4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Доля расходов на оказание медицинской помощи в стационарных условиях от всех расходов на программу государственных гарантий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</a:rPr>
                        <a:t>50,3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</a:rPr>
                        <a:t>53,3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59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Доля медицинских и фармацевтических работников, обучавшихся в рамках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целевой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подготовки для нужд Республики Татарстан, трудоустроившихся после завершения обучения в медицинские или фармацевтические организации здравоохранения Республики Татарстан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24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Доля аккредитованных специалистов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24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Обеспеченность населения врачами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 10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тыс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насел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  <a:ea typeface="Calibri"/>
                        </a:rPr>
                        <a:t>28,6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</a:rPr>
                        <a:t>31,1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24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Соотношение врачи/средние медицинские работники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1/3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1/3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94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Соотношение средней заработной платы врачей и иных работников медицинских организаций, имеющих высшее медицинское (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фармацевтическое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) или иное высшее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профессиональное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образование, предоставляющих медицинские услуги (обеспечивающих предоставление медицинских услуг), и средней заработной платы в Республике Татарстан в 2012 – 2018 годах (агрегированные значения)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203,7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24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Соотношение средней заработной платы среднего медицинского (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фармацевтического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) персонала (персонала, обеспечивающего предоставление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медицинских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услуг) и средней заработной платы в Республике Татарстан в 2012 – 2018 годах (агрегированные значения)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102,0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24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Соотношение средней заработной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платы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младшего медицинского персонала (персонала, обеспечивающего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предоставление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медицинских услуг) и средней заработной платы в Республике Татарстан в 2012 – 2018 годах (агрегированные значения)</a:t>
                      </a:r>
                    </a:p>
                  </a:txBody>
                  <a:tcPr marL="36000" marR="36000" marT="762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101,6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15854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0700" y="5953125"/>
            <a:ext cx="12573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900" dirty="0">
                <a:latin typeface="Arial Narrow" panose="020B0606020202030204" pitchFamily="34" charset="0"/>
              </a:rPr>
              <a:t>Информация о выполнении  в 2018 году индикаторов, установленных </a:t>
            </a:r>
            <a:br>
              <a:rPr lang="ru-RU" sz="2900" dirty="0">
                <a:latin typeface="Arial Narrow" panose="020B0606020202030204" pitchFamily="34" charset="0"/>
              </a:rPr>
            </a:br>
            <a:r>
              <a:rPr lang="ru-RU" sz="2900" dirty="0">
                <a:latin typeface="Arial Narrow" panose="020B0606020202030204" pitchFamily="34" charset="0"/>
              </a:rPr>
              <a:t>«дорожной картой» в отрасли «Здравоохранение» (продолжение)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509743"/>
              </p:ext>
            </p:extLst>
          </p:nvPr>
        </p:nvGraphicFramePr>
        <p:xfrm>
          <a:off x="685798" y="586598"/>
          <a:ext cx="11285621" cy="602011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63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5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6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06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9788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217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 индикатора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217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Ед.изм</a:t>
                      </a:r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217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План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217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Факт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217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7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Число дней занятости койки в году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дней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  <a:ea typeface="Calibri"/>
                        </a:rPr>
                        <a:t>330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  <a:ea typeface="Calibri"/>
                        </a:rPr>
                        <a:t>330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7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Средняя длительность лечения больного в стационаре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дней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  <a:ea typeface="Calibri"/>
                        </a:rPr>
                        <a:t>10,6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  <a:ea typeface="Calibri"/>
                        </a:rPr>
                        <a:t>9,4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7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Доля врачей первичного звена от общего числа врачей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53,2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  <a:ea typeface="Calibri"/>
                        </a:rPr>
                        <a:t>53,2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0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Доля пациентов, доставленных по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экстренным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показаниям, от общего числа пациентов, пролеченных в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стационарных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условиях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</a:rPr>
                        <a:t>45,0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</a:rPr>
                        <a:t>45,0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9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Число коек круглосуточных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стационаров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единиц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21 464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21 464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9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Число коек дневных стационаров, из них: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единиц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7 877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7 877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9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 амбулаторно-поликлинических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учреждениях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единиц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2 945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2 945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98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Удовлетворенность населения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качеством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предоставляемой медицинской помощи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 от числа опрошенных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60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1010" algn="l"/>
                        </a:tabLs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73,9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1010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20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Ожидаемая продолжительность жизни при рождении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лет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</a:rPr>
                        <a:t>74,7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*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20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Смертность от всех причин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 1000 населения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</a:rPr>
                        <a:t>11,4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  <a:ea typeface="Calibri"/>
                        </a:rPr>
                        <a:t>11,5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9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Материнская смертность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 100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тыс. родив. живыми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8,8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10,8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99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Младенческая смертность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1000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родив.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живыми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6,0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4,47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20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Смертность детей в возрасте 0 – 17 лет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 100 тыс. насел.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</a:rPr>
                        <a:t>78,0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</a:rPr>
                        <a:t>43,9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20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Смертность от болезней системы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кровообращения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 100 тыс. насел.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  <a:ea typeface="Calibri"/>
                        </a:rPr>
                        <a:t>640,0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</a:rPr>
                        <a:t>610,2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20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Смертность от дорожно-транспортных происшествий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 100 тыс. насел.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  <a:ea typeface="Calibri"/>
                        </a:rPr>
                        <a:t>17,3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</a:rPr>
                        <a:t>9,1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504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Смертность от новообразований (в том числе от злокачественных)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 100 тыс.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  <a:ea typeface="Calibri"/>
                        </a:rPr>
                        <a:t>182,3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</a:rPr>
                        <a:t>196,5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20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29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Смертность от туберкулеза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 100 тыс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 насел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  <a:ea typeface="Calibri"/>
                        </a:rPr>
                        <a:t>2,9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72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30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Заболеваемость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туберкулезом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 100 тыс. насел.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  <a:ea typeface="Calibri"/>
                        </a:rPr>
                        <a:t>38,0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1010" algn="l"/>
                        </a:tabLst>
                      </a:pP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  <a:ea typeface="Calibri"/>
                        </a:rPr>
                        <a:t>29,6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180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31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Доля выездов бригад скорой медицинской помощи со временем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доезда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до больного менее 20 минут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  <a:ea typeface="Calibri"/>
                        </a:rPr>
                        <a:t>89,0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1010" algn="l"/>
                        </a:tabLst>
                      </a:pP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  <a:ea typeface="Calibri"/>
                        </a:rPr>
                        <a:t>89,0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5798" y="6522478"/>
            <a:ext cx="61775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>
                <a:solidFill>
                  <a:srgbClr val="6C7B90"/>
                </a:solidFill>
              </a:rPr>
              <a:t>* годовой показатель (рассчитывается органами статистики до 15 августа 2019 года)</a:t>
            </a:r>
          </a:p>
        </p:txBody>
      </p:sp>
    </p:spTree>
    <p:extLst>
      <p:ext uri="{BB962C8B-B14F-4D97-AF65-F5344CB8AC3E}">
        <p14:creationId xmlns:p14="http://schemas.microsoft.com/office/powerpoint/2010/main" val="360664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 Narrow" panose="020B0606020202030204" pitchFamily="34" charset="0"/>
              </a:rPr>
              <a:t>Социальная политика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842210" y="2847920"/>
            <a:ext cx="10876547" cy="919401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</a:rPr>
              <a:t>Обеспечение выполнения обязательств республики по адресной социальной </a:t>
            </a:r>
            <a:r>
              <a:rPr lang="ru-RU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u-RU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поддержке </a:t>
            </a: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</a:rPr>
              <a:t>населения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842211" y="4002348"/>
            <a:ext cx="10876546" cy="919401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Реализация мероприятий по улучшению положения детей-сирот в части </a:t>
            </a:r>
            <a:br>
              <a:rPr lang="ru-RU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u-RU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обеспечения жилыми помещениями</a:t>
            </a:r>
            <a:endParaRPr lang="ru-RU" sz="2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435963"/>
              </p:ext>
            </p:extLst>
          </p:nvPr>
        </p:nvGraphicFramePr>
        <p:xfrm>
          <a:off x="842210" y="1656323"/>
          <a:ext cx="10876548" cy="103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08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7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814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Консолидированный бюджет</a:t>
                      </a:r>
                      <a:endParaRPr lang="ru-RU" sz="28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39,4</a:t>
                      </a:r>
                      <a:endParaRPr lang="ru-RU" sz="28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362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Бюджет Республики Татарстан</a:t>
                      </a:r>
                      <a:endParaRPr lang="ru-RU" sz="28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38,0</a:t>
                      </a:r>
                      <a:endParaRPr lang="ru-RU" sz="28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1"/>
          <p:cNvSpPr txBox="1"/>
          <p:nvPr/>
        </p:nvSpPr>
        <p:spPr>
          <a:xfrm>
            <a:off x="9923068" y="1126837"/>
            <a:ext cx="1795689" cy="37420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u="sng" dirty="0">
                <a:solidFill>
                  <a:srgbClr val="6C7B90"/>
                </a:solidFill>
                <a:latin typeface="Arial Narrow" panose="020B0606020202030204" pitchFamily="34" charset="0"/>
              </a:rPr>
              <a:t>млрд. </a:t>
            </a:r>
            <a:r>
              <a:rPr lang="ru-RU" sz="2400" b="1" u="sng" dirty="0" smtClean="0">
                <a:solidFill>
                  <a:srgbClr val="6C7B90"/>
                </a:solidFill>
                <a:latin typeface="Arial Narrow" panose="020B0606020202030204" pitchFamily="34" charset="0"/>
              </a:rPr>
              <a:t>рублей</a:t>
            </a:r>
            <a:endParaRPr lang="ru-RU" sz="2400" b="1" u="sng" dirty="0">
              <a:solidFill>
                <a:srgbClr val="6C7B9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842210" y="5156776"/>
            <a:ext cx="10876546" cy="919401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Уплата страховых взносов на обязательное медицинское страхование</a:t>
            </a:r>
            <a:br>
              <a:rPr lang="ru-RU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u-RU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неработающего населения</a:t>
            </a:r>
            <a:endParaRPr lang="ru-RU" sz="2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0493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0700" y="5953125"/>
            <a:ext cx="12573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Информация о выполнении  в 2018году индикаторов, установленных </a:t>
            </a:r>
            <a:br>
              <a:rPr lang="ru-RU" sz="2000" dirty="0">
                <a:latin typeface="Arial Narrow" panose="020B0606020202030204" pitchFamily="34" charset="0"/>
              </a:rPr>
            </a:br>
            <a:r>
              <a:rPr lang="ru-RU" sz="2000" dirty="0">
                <a:latin typeface="Arial Narrow" panose="020B0606020202030204" pitchFamily="34" charset="0"/>
              </a:rPr>
              <a:t>«дорожной картой» в отрасли «Социальное обслуживание»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14366"/>
              </p:ext>
            </p:extLst>
          </p:nvPr>
        </p:nvGraphicFramePr>
        <p:xfrm>
          <a:off x="685800" y="1088371"/>
          <a:ext cx="11081084" cy="523408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56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5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1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29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1411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217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 индикатора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217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Ед.изм</a:t>
                      </a:r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217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План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217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Факт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217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5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Доля граждан, получивших социальные услуги в учреждениях социального обслуживания населения, в общем числе граждан, имеющих право на получение социальных услуг и  обратившихся за их получением в учреждения социального обслуживания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населения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1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Очередность в организациях, осуществляющих социальное обслуживание на дому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человек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1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Очередность в организациях, осуществляющих стационарное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социальное обслуживание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человек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4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Доля детей-инвалидов, направленных после достижения возраста 18 лет из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психоневрологических интернатов для детей в психоневрологические интернаты для взрослых, в общем числе детей-инвалидов, выбывших из указанных организаций в связи с достижением возраста 18 лет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80,0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76,5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6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Доля получателей социальных услуг, проживающих в сельской местности, от общего количества получателей социальных услуг в субъекта Российской Федерации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46,0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46,7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5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Удельный вес получателей социальных услуг, проживающих в сельской местности, охваченных мобильными бригадами, от общего количества получателей социальных услуг, проживающих в сельской местности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1,9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3,5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14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Удельный вес граждан пожилого возраста и инвалидов, получивших услуги в негосударственных организациях социального обслуживания, в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общей численности граждан пожилого возраста и инвалидов, получивших услуги в учреждениях социального обслуживания всех форм собственности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5,0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11,1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5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Удельный вес негосударственных организаций, оказывающих социальные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услуги, от общего количества учреждений социального обслуживания всех форм собственности, оказывающих социальные услуги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6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Доля специалистов, прошедших повышение квалификации, от общего количества специалистов отрасли, направляемых на повышение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квалификации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99,7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36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Аттестация работников учреждений социального обслуживания на соответствие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занимаемой должности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78,2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25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Соотношение средней заработной платы социальных работников, включая социальных работников медицинских организаций, со средней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заработной платой в субъекте Российской Федерации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100,0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102,4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00691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0700" y="5953125"/>
            <a:ext cx="12573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Информация о выполнении  в 2018 году индикаторов, установленных </a:t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dirty="0">
                <a:latin typeface="Arial Narrow" panose="020B0606020202030204" pitchFamily="34" charset="0"/>
              </a:rPr>
              <a:t>«дорожной картой» в отрасли «Социальное обслуживание» </a:t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dirty="0">
                <a:latin typeface="Arial Narrow" panose="020B0606020202030204" pitchFamily="34" charset="0"/>
              </a:rPr>
              <a:t>(продолжение)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441359"/>
              </p:ext>
            </p:extLst>
          </p:nvPr>
        </p:nvGraphicFramePr>
        <p:xfrm>
          <a:off x="685798" y="878345"/>
          <a:ext cx="11165306" cy="527440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59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90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93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8288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kern="1200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217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Наименование индикатора</a:t>
                      </a:r>
                      <a:endParaRPr lang="ru-RU" sz="1600" b="1" i="0" u="none" strike="noStrike" kern="1200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217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Ед.изм</a:t>
                      </a:r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217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План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217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Факт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217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9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Предельный уровень соотношения средней заработной платы руководителей организаций социального обслуживания и средней заработной платы работников организаций социального обслуживания за отчетный период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раз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1,73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5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Соотношение средней заработной платы основного и вспомогательного персонала организаций социального обслуживания (с учетом типа организаций социального обслуживания)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1:0.7</a:t>
                      </a: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1:0.5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1:0,57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5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Предельная доля оплаты труда работников административно-управленческого персонала в фонде оплаты труда организаций социального обслуживания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6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Публикация специализированных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полос в изданиях, распространяемых на территории Республики Татарстан по вопросам социального обслуживания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публикаций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15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Создание и трансляция цикла телевизионных передач на республиканском телеканале по вопросам социального обслуживания, ориентированной на пожилых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людей и людей с ограниченными возможностями здоровья, нуждающихся в более подробном разъяснении социально-значимых тем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телеви-зионных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передач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5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Организация работы по освещению мероприятий, проводимых в отрасли, на официальном сайте Министерства труда, занятости и социальной защиты Республики Татарстан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публикаций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1 023,0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734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Удельный вес зданий стационарных учреждений социального обслуживания граждан пожилого возраста, инвалидов (взрослых и детей), лиц без определенного места жительства и занятий,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требующих реконструкции зданий, находящихся в аварийном состоянии, ветхих зданий, об общего количества зданий стационарных учреждений социального обслуживания граждан пожилого возраста, инвалидов (взрослых и детей), лиц без определенного места жительства и занятий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207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 Narrow" panose="020B0606020202030204" pitchFamily="34" charset="0"/>
              </a:rPr>
              <a:t>Физическая культура и спорт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928884" y="2691549"/>
            <a:ext cx="10813935" cy="510778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</a:rPr>
              <a:t>Проведение всех запланированных спортивных мероприятий</a:t>
            </a:r>
            <a:endParaRPr lang="ru-RU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928883" y="3419012"/>
            <a:ext cx="10813935" cy="919401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</a:rPr>
              <a:t>Финансирование текущих расходов учреждений, осуществление расходов по строительству и реконструкции объектов</a:t>
            </a:r>
            <a:endParaRPr lang="ru-RU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928883" y="4555098"/>
            <a:ext cx="10813935" cy="919401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</a:rPr>
              <a:t>Строительство в микрорайонах и парках городов республики </a:t>
            </a:r>
            <a:b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</a:rPr>
              <a:t>спортивных площадок, хоккейных коробок, лыжных баз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331620"/>
              </p:ext>
            </p:extLst>
          </p:nvPr>
        </p:nvGraphicFramePr>
        <p:xfrm>
          <a:off x="928885" y="1393235"/>
          <a:ext cx="10813935" cy="103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62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1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814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Консолидированный бюджет</a:t>
                      </a:r>
                      <a:endParaRPr lang="ru-RU" sz="28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7,9</a:t>
                      </a:r>
                      <a:endParaRPr lang="ru-RU" sz="28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362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Бюджет Республики Татарстан</a:t>
                      </a:r>
                      <a:endParaRPr lang="ru-RU" sz="28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,6</a:t>
                      </a:r>
                      <a:endParaRPr lang="ru-RU" sz="28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1"/>
          <p:cNvSpPr txBox="1"/>
          <p:nvPr/>
        </p:nvSpPr>
        <p:spPr>
          <a:xfrm>
            <a:off x="9959163" y="886982"/>
            <a:ext cx="1783657" cy="43028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b="1" u="sng" dirty="0">
                <a:solidFill>
                  <a:srgbClr val="6C7B90"/>
                </a:solidFill>
                <a:latin typeface="Arial Narrow" panose="020B0606020202030204" pitchFamily="34" charset="0"/>
              </a:rPr>
              <a:t>млрд. </a:t>
            </a:r>
            <a:r>
              <a:rPr lang="ru-RU" sz="2400" b="1" u="sng" dirty="0" smtClean="0">
                <a:solidFill>
                  <a:srgbClr val="6C7B90"/>
                </a:solidFill>
                <a:latin typeface="Arial Narrow" panose="020B0606020202030204" pitchFamily="34" charset="0"/>
              </a:rPr>
              <a:t>рублей</a:t>
            </a:r>
            <a:endParaRPr lang="ru-RU" sz="2400" b="1" u="sng" dirty="0">
              <a:solidFill>
                <a:srgbClr val="6C7B9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7065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 Narrow" panose="020B0606020202030204" pitchFamily="34" charset="0"/>
              </a:rPr>
              <a:t>Средства массовой информации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096327" y="2529155"/>
            <a:ext cx="10550242" cy="1113582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  <a:latin typeface="Arial Narrow" panose="020B0606020202030204" pitchFamily="34" charset="0"/>
              </a:rPr>
              <a:t>На телерадиовещание </a:t>
            </a:r>
            <a:r>
              <a:rPr lang="en-US" sz="2800" b="1" dirty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en-US" sz="2800" b="1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917 </a:t>
            </a:r>
            <a:r>
              <a:rPr lang="ru-RU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096327" y="3867778"/>
            <a:ext cx="10550242" cy="1065878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  <a:latin typeface="Arial Narrow" panose="020B0606020202030204" pitchFamily="34" charset="0"/>
              </a:rPr>
              <a:t>На периодическую печать и издательства </a:t>
            </a:r>
            <a:r>
              <a:rPr lang="en-US" sz="2800" b="1" dirty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en-US" sz="2800" b="1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671 </a:t>
            </a:r>
            <a:r>
              <a:rPr lang="ru-RU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093030"/>
              </p:ext>
            </p:extLst>
          </p:nvPr>
        </p:nvGraphicFramePr>
        <p:xfrm>
          <a:off x="1096327" y="1525582"/>
          <a:ext cx="10550242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68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1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362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Бюджет Республики Татарстан</a:t>
                      </a:r>
                      <a:endParaRPr lang="ru-RU" sz="28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1,</a:t>
                      </a:r>
                      <a:r>
                        <a:rPr lang="ru-RU" sz="2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6</a:t>
                      </a:r>
                      <a:endParaRPr lang="ru-RU" sz="28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TextBox 1"/>
          <p:cNvSpPr txBox="1"/>
          <p:nvPr/>
        </p:nvSpPr>
        <p:spPr>
          <a:xfrm>
            <a:off x="9862912" y="961216"/>
            <a:ext cx="1783657" cy="45184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u="sng" dirty="0">
                <a:solidFill>
                  <a:srgbClr val="6C7B90"/>
                </a:solidFill>
                <a:latin typeface="Arial Narrow" panose="020B0606020202030204" pitchFamily="34" charset="0"/>
              </a:rPr>
              <a:t>млрд. </a:t>
            </a:r>
            <a:r>
              <a:rPr lang="ru-RU" sz="2400" b="1" u="sng" dirty="0" smtClean="0">
                <a:solidFill>
                  <a:srgbClr val="6C7B90"/>
                </a:solidFill>
                <a:latin typeface="Arial Narrow" panose="020B0606020202030204" pitchFamily="34" charset="0"/>
              </a:rPr>
              <a:t>рублей</a:t>
            </a:r>
            <a:endParaRPr lang="ru-RU" sz="2400" b="1" u="sng" dirty="0">
              <a:solidFill>
                <a:srgbClr val="6C7B9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8860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85800" y="46039"/>
            <a:ext cx="10784149" cy="754709"/>
          </a:xfrm>
        </p:spPr>
        <p:txBody>
          <a:bodyPr>
            <a:noAutofit/>
          </a:bodyPr>
          <a:lstStyle/>
          <a:p>
            <a:r>
              <a:rPr lang="ru-RU" dirty="0">
                <a:latin typeface="Arial Narrow" panose="020B0606020202030204" pitchFamily="34" charset="0"/>
                <a:cs typeface="Times New Roman" pitchFamily="18" charset="0"/>
              </a:rPr>
              <a:t>Поступление доходов в консолидированный бюджет </a:t>
            </a:r>
            <a:r>
              <a:rPr lang="ru-RU" dirty="0" smtClean="0">
                <a:latin typeface="Arial Narrow" panose="020B0606020202030204" pitchFamily="34" charset="0"/>
                <a:cs typeface="Times New Roman" pitchFamily="18" charset="0"/>
              </a:rPr>
              <a:t/>
            </a:r>
            <a:br>
              <a:rPr lang="ru-RU" dirty="0" smtClean="0">
                <a:latin typeface="Arial Narrow" panose="020B0606020202030204" pitchFamily="34" charset="0"/>
                <a:cs typeface="Times New Roman" pitchFamily="18" charset="0"/>
              </a:rPr>
            </a:br>
            <a:r>
              <a:rPr lang="ru-RU" dirty="0" smtClean="0">
                <a:latin typeface="Arial Narrow" panose="020B0606020202030204" pitchFamily="34" charset="0"/>
                <a:cs typeface="Times New Roman" pitchFamily="18" charset="0"/>
              </a:rPr>
              <a:t>Республики Татарстан</a:t>
            </a:r>
            <a:endParaRPr lang="ru-RU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14512857"/>
              </p:ext>
            </p:extLst>
          </p:nvPr>
        </p:nvGraphicFramePr>
        <p:xfrm>
          <a:off x="618565" y="1417649"/>
          <a:ext cx="11322423" cy="5049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8565" y="903067"/>
            <a:ext cx="1661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млрд. рублей</a:t>
            </a:r>
            <a:endParaRPr lang="ru-RU" sz="2000" b="1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97789" y="1691452"/>
            <a:ext cx="121330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324,9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70516" y="2329845"/>
            <a:ext cx="1114487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262,0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08337" y="2068235"/>
            <a:ext cx="123340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287,6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37352" y="4110241"/>
            <a:ext cx="93417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87%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98713" y="4382162"/>
            <a:ext cx="85809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89%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79776" y="4225204"/>
            <a:ext cx="94965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90%</a:t>
            </a:r>
          </a:p>
        </p:txBody>
      </p:sp>
    </p:spTree>
    <p:extLst>
      <p:ext uri="{BB962C8B-B14F-4D97-AF65-F5344CB8AC3E}">
        <p14:creationId xmlns:p14="http://schemas.microsoft.com/office/powerpoint/2010/main" val="33633066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 animBg="0"/>
        </p:bldSub>
      </p:bldGraphic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685800" y="692346"/>
            <a:ext cx="11156576" cy="1804749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prstClr val="black"/>
                </a:solidFill>
                <a:latin typeface="Arial Narrow" panose="020B0606020202030204" pitchFamily="34" charset="0"/>
              </a:rPr>
              <a:t>Общий объем межбюджетных трансфертов, </a:t>
            </a:r>
            <a:endParaRPr lang="ru-RU" sz="32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выделенных </a:t>
            </a:r>
            <a:r>
              <a:rPr lang="ru-RU" sz="3200" dirty="0">
                <a:solidFill>
                  <a:prstClr val="black"/>
                </a:solidFill>
                <a:latin typeface="Arial Narrow" panose="020B0606020202030204" pitchFamily="34" charset="0"/>
              </a:rPr>
              <a:t>местным бюджетам составил</a:t>
            </a:r>
            <a:br>
              <a:rPr lang="ru-RU" sz="3200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45,4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млрд. рублей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547569"/>
              </p:ext>
            </p:extLst>
          </p:nvPr>
        </p:nvGraphicFramePr>
        <p:xfrm>
          <a:off x="685800" y="3445828"/>
          <a:ext cx="11156576" cy="239651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792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3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9129"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Субвенции</a:t>
                      </a:r>
                      <a:endParaRPr lang="ru-RU" sz="28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Arial Narrow" panose="020B0606020202030204" pitchFamily="34" charset="0"/>
                        </a:rPr>
                        <a:t>25,0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129"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Субсидии</a:t>
                      </a:r>
                      <a:endParaRPr lang="ru-RU" sz="28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Arial Narrow" panose="020B0606020202030204" pitchFamily="34" charset="0"/>
                        </a:rPr>
                        <a:t>18,1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129"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Иные</a:t>
                      </a:r>
                      <a:r>
                        <a:rPr lang="ru-RU" sz="2800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межбюджетные трансферты</a:t>
                      </a:r>
                      <a:endParaRPr lang="ru-RU" sz="28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Arial Narrow" panose="020B0606020202030204" pitchFamily="34" charset="0"/>
                        </a:rPr>
                        <a:t>1,5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129"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Дотации</a:t>
                      </a:r>
                      <a:endParaRPr lang="ru-RU" sz="28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3200" dirty="0" smtClean="0">
                          <a:latin typeface="Arial Narrow" panose="020B0606020202030204" pitchFamily="34" charset="0"/>
                        </a:rPr>
                        <a:t>0,8</a:t>
                      </a:r>
                      <a:endParaRPr lang="ru-RU" sz="3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9530272" y="2820423"/>
            <a:ext cx="2312104" cy="55030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b="1" u="sng" dirty="0">
                <a:solidFill>
                  <a:schemeClr val="accent4"/>
                </a:solidFill>
                <a:latin typeface="Arial Narrow" panose="020B0606020202030204" pitchFamily="34" charset="0"/>
              </a:rPr>
              <a:t>млрд. рублей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2794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 Narrow" panose="020B0606020202030204" pitchFamily="34" charset="0"/>
              </a:rPr>
              <a:t>Обслуживание государственного долга</a:t>
            </a: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2134986" y="1293699"/>
            <a:ext cx="7991476" cy="5086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 Narrow" panose="020B0606020202030204" pitchFamily="34" charset="0"/>
              </a:rPr>
              <a:t>Структура государственного долга </a:t>
            </a:r>
            <a:br>
              <a:rPr lang="ru-RU" dirty="0">
                <a:latin typeface="Arial Narrow" panose="020B0606020202030204" pitchFamily="34" charset="0"/>
              </a:rPr>
            </a:br>
            <a:endParaRPr lang="ru-RU" sz="2400" dirty="0">
              <a:latin typeface="Arial Narrow" panose="020B0606020202030204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841728"/>
              </p:ext>
            </p:extLst>
          </p:nvPr>
        </p:nvGraphicFramePr>
        <p:xfrm>
          <a:off x="1419726" y="589508"/>
          <a:ext cx="9873800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70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3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362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Бюджет Республики Татарстан</a:t>
                      </a:r>
                      <a:endParaRPr lang="ru-RU" sz="28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84,8 </a:t>
                      </a:r>
                      <a:r>
                        <a:rPr lang="ru-RU" sz="2800" b="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млн.рублей</a:t>
                      </a:r>
                      <a:endParaRPr lang="ru-RU" sz="28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597016554"/>
              </p:ext>
            </p:extLst>
          </p:nvPr>
        </p:nvGraphicFramePr>
        <p:xfrm>
          <a:off x="553454" y="2066453"/>
          <a:ext cx="11369842" cy="470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5"/>
          <p:cNvSpPr txBox="1"/>
          <p:nvPr/>
        </p:nvSpPr>
        <p:spPr>
          <a:xfrm>
            <a:off x="553454" y="1581714"/>
            <a:ext cx="192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b="1" u="sng" dirty="0">
                <a:solidFill>
                  <a:schemeClr val="accent4"/>
                </a:solidFill>
                <a:latin typeface="Arial Narrow" pitchFamily="34" charset="0"/>
                <a:cs typeface="Arial" panose="020B0604020202020204" pitchFamily="34" charset="0"/>
              </a:rPr>
              <a:t>млрд. рублей</a:t>
            </a:r>
            <a:endParaRPr lang="ru-RU" sz="2400" b="1" dirty="0">
              <a:solidFill>
                <a:schemeClr val="accent4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8"/>
          <p:cNvSpPr txBox="1"/>
          <p:nvPr/>
        </p:nvSpPr>
        <p:spPr>
          <a:xfrm>
            <a:off x="8280852" y="2025235"/>
            <a:ext cx="94520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93,</a:t>
            </a:r>
            <a:r>
              <a:rPr lang="en-US" sz="2800" b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3</a:t>
            </a:r>
            <a:endParaRPr lang="ru-RU" sz="2800" b="1" dirty="0">
              <a:solidFill>
                <a:prstClr val="black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2293028" y="2043379"/>
            <a:ext cx="92207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93,2</a:t>
            </a:r>
          </a:p>
        </p:txBody>
      </p:sp>
      <p:sp>
        <p:nvSpPr>
          <p:cNvPr id="22" name="TextBox 10"/>
          <p:cNvSpPr txBox="1"/>
          <p:nvPr/>
        </p:nvSpPr>
        <p:spPr>
          <a:xfrm>
            <a:off x="4258327" y="2092794"/>
            <a:ext cx="92207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91,3</a:t>
            </a:r>
          </a:p>
        </p:txBody>
      </p:sp>
      <p:sp>
        <p:nvSpPr>
          <p:cNvPr id="23" name="TextBox 11"/>
          <p:cNvSpPr txBox="1"/>
          <p:nvPr/>
        </p:nvSpPr>
        <p:spPr>
          <a:xfrm>
            <a:off x="6285606" y="2023189"/>
            <a:ext cx="92207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93,4</a:t>
            </a:r>
          </a:p>
        </p:txBody>
      </p:sp>
      <p:sp>
        <p:nvSpPr>
          <p:cNvPr id="24" name="TextBox 10"/>
          <p:cNvSpPr txBox="1"/>
          <p:nvPr/>
        </p:nvSpPr>
        <p:spPr>
          <a:xfrm>
            <a:off x="10371447" y="1963606"/>
            <a:ext cx="92207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95,0</a:t>
            </a:r>
          </a:p>
        </p:txBody>
      </p:sp>
    </p:spTree>
    <p:extLst>
      <p:ext uri="{BB962C8B-B14F-4D97-AF65-F5344CB8AC3E}">
        <p14:creationId xmlns:p14="http://schemas.microsoft.com/office/powerpoint/2010/main" val="495954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1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1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00"/>
                                        <p:tgtEl>
                                          <p:spTgt spid="1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400"/>
                                        <p:tgtEl>
                                          <p:spTgt spid="1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400"/>
                                        <p:tgtEl>
                                          <p:spTgt spid="1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Sub>
          <a:bldChart bld="category" animBg="0"/>
        </p:bldSub>
      </p:bldGraphic>
      <p:bldP spid="20" grpId="0"/>
      <p:bldP spid="21" grpId="0"/>
      <p:bldP spid="22" grpId="0"/>
      <p:bldP spid="23" grpId="0"/>
      <p:bldP spid="2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dirty="0">
                <a:latin typeface="Arial Narrow" panose="020B0606020202030204" pitchFamily="34" charset="0"/>
                <a:cs typeface="Times New Roman" pitchFamily="18" charset="0"/>
              </a:rPr>
              <a:t>Долговая нагрузка на бюджет Республики Татарстан</a:t>
            </a:r>
            <a:r>
              <a:rPr lang="en-US" dirty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br>
              <a:rPr lang="en-US" dirty="0">
                <a:latin typeface="Arial Narrow" panose="020B0606020202030204" pitchFamily="34" charset="0"/>
                <a:cs typeface="Times New Roman" pitchFamily="18" charset="0"/>
              </a:rPr>
            </a:br>
            <a:r>
              <a:rPr lang="ru-RU" dirty="0">
                <a:latin typeface="Arial Narrow" panose="020B0606020202030204" pitchFamily="34" charset="0"/>
                <a:cs typeface="Times New Roman" pitchFamily="18" charset="0"/>
              </a:rPr>
              <a:t>(отношение объема государственного долга к </a:t>
            </a:r>
            <a:r>
              <a:rPr lang="en-US" dirty="0">
                <a:latin typeface="Arial Narrow" panose="020B0606020202030204" pitchFamily="34" charset="0"/>
                <a:cs typeface="Times New Roman" pitchFamily="18" charset="0"/>
              </a:rPr>
              <a:t/>
            </a:r>
            <a:br>
              <a:rPr lang="en-US" dirty="0">
                <a:latin typeface="Arial Narrow" panose="020B0606020202030204" pitchFamily="34" charset="0"/>
                <a:cs typeface="Times New Roman" pitchFamily="18" charset="0"/>
              </a:rPr>
            </a:br>
            <a:r>
              <a:rPr lang="ru-RU" dirty="0">
                <a:latin typeface="Arial Narrow" panose="020B0606020202030204" pitchFamily="34" charset="0"/>
                <a:cs typeface="Times New Roman" pitchFamily="18" charset="0"/>
              </a:rPr>
              <a:t>годовому объему налоговых и неналоговых доходов)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61238501"/>
              </p:ext>
            </p:extLst>
          </p:nvPr>
        </p:nvGraphicFramePr>
        <p:xfrm>
          <a:off x="565484" y="1654270"/>
          <a:ext cx="11309684" cy="5049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86677" y="1192605"/>
            <a:ext cx="1440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%</a:t>
            </a:r>
            <a:endParaRPr lang="ru-RU" sz="2400" b="1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0867" y="3711688"/>
            <a:ext cx="401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70067" y="4975712"/>
            <a:ext cx="401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9" name="Стрелка влево 8"/>
          <p:cNvSpPr/>
          <p:nvPr/>
        </p:nvSpPr>
        <p:spPr>
          <a:xfrm rot="881116" flipH="1">
            <a:off x="5236087" y="3862645"/>
            <a:ext cx="2697252" cy="1130429"/>
          </a:xfrm>
          <a:prstGeom prst="lef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- 22%</a:t>
            </a:r>
            <a:endParaRPr lang="ru-R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7963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 animBg="0"/>
        </p:bldSub>
      </p:bldGraphic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Республика Татарстан в сравнении с другими субъектами Российской Федерации по оценке кредитоспособности, проводимой международными рейтинговыми </a:t>
            </a:r>
            <a:r>
              <a:rPr lang="ru-RU" dirty="0" smtClean="0"/>
              <a:t>агентствами (на 25.04.2019г.)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694533"/>
              </p:ext>
            </p:extLst>
          </p:nvPr>
        </p:nvGraphicFramePr>
        <p:xfrm>
          <a:off x="745065" y="3599119"/>
          <a:ext cx="11142133" cy="3173575"/>
        </p:xfrm>
        <a:graphic>
          <a:graphicData uri="http://schemas.openxmlformats.org/drawingml/2006/table">
            <a:tbl>
              <a:tblPr/>
              <a:tblGrid>
                <a:gridCol w="1651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5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13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67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310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54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91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86838"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ВВВ+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838"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ВВВ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838"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ВВВ-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79" marR="3779" marT="3779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838"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ВВ+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Российская Федерация</a:t>
                      </a:r>
                      <a:b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Республика Татарстан</a:t>
                      </a:r>
                      <a:b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Тюменская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область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Республика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Саха - Якутия</a:t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г.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Москва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Московская область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Челябинская область</a:t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г. Санкт-Петербург</a:t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Новосибирская область</a:t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Республика Башкортостан</a:t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Ямало-Ненецкий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АО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779" marR="3779" marT="377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79" marR="3779" marT="3779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838"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ВВ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Оренбургская область</a:t>
                      </a:r>
                    </a:p>
                    <a:p>
                      <a:pPr algn="ctr" fontAlgn="ctr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Республика Чувашия</a:t>
                      </a:r>
                    </a:p>
                    <a:p>
                      <a:pPr algn="ctr" fontAlgn="ctr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Алтайский край</a:t>
                      </a:r>
                    </a:p>
                    <a:p>
                      <a:pPr algn="ctr" fontAlgn="ctr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Красноярский край</a:t>
                      </a:r>
                    </a:p>
                    <a:p>
                      <a:pPr algn="ctr" fontAlgn="ctr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Свердловская область</a:t>
                      </a:r>
                    </a:p>
                    <a:p>
                      <a:pPr algn="ctr" fontAlgn="ctr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Липецкая область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779" marR="3779" marT="377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79" marR="3779" marT="3779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459"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ВВ-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Нижегородская область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Республика Марий Эл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779" marR="3779" marT="377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79" marR="3779" marT="3779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2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779" marR="3779" marT="377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B+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779" marR="3779" marT="377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Ярославская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область</a:t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779" marR="3779" marT="37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13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779" marR="3779" marT="377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Смоленская область</a:t>
                      </a:r>
                    </a:p>
                    <a:p>
                      <a:pPr algn="ctr" fontAlgn="ctr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779" marR="3779" marT="37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79" marR="3779" marT="3779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4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Республика Мордовия</a:t>
                      </a:r>
                    </a:p>
                  </a:txBody>
                  <a:tcPr marL="3779" marR="3779" marT="37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06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Неинвестиционный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рейтинг</a:t>
                      </a:r>
                    </a:p>
                  </a:txBody>
                  <a:tcPr marL="3779" marR="3779" marT="377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Инвестиционный рейтинг</a:t>
                      </a:r>
                    </a:p>
                  </a:txBody>
                  <a:tcPr marL="3779" marR="3779" marT="37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Текст 2"/>
          <p:cNvSpPr txBox="1">
            <a:spLocks/>
          </p:cNvSpPr>
          <p:nvPr/>
        </p:nvSpPr>
        <p:spPr>
          <a:xfrm>
            <a:off x="745065" y="3569720"/>
            <a:ext cx="11142132" cy="212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rgbClr val="0081C5"/>
                </a:solidFill>
                <a:latin typeface="Arial Narrow" panose="020B0606020202030204" pitchFamily="34" charset="0"/>
              </a:rPr>
              <a:t>Кредитные рейтинги субъектов РФ, которые проводят оценку у рейтингового агентства </a:t>
            </a:r>
            <a:r>
              <a:rPr lang="ru-RU" sz="1600" dirty="0" err="1">
                <a:solidFill>
                  <a:srgbClr val="0081C5"/>
                </a:solidFill>
                <a:latin typeface="Arial Narrow" panose="020B0606020202030204" pitchFamily="34" charset="0"/>
              </a:rPr>
              <a:t>Fitch</a:t>
            </a:r>
            <a:r>
              <a:rPr lang="ru-RU" sz="1600" dirty="0">
                <a:solidFill>
                  <a:srgbClr val="0081C5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rgbClr val="0081C5"/>
                </a:solidFill>
                <a:latin typeface="Arial Narrow" panose="020B0606020202030204" pitchFamily="34" charset="0"/>
              </a:rPr>
              <a:t>Ratings</a:t>
            </a:r>
            <a:endParaRPr lang="ru-RU" sz="1600" dirty="0">
              <a:solidFill>
                <a:srgbClr val="0081C5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747175"/>
              </p:ext>
            </p:extLst>
          </p:nvPr>
        </p:nvGraphicFramePr>
        <p:xfrm>
          <a:off x="745065" y="895947"/>
          <a:ext cx="11142131" cy="2513350"/>
        </p:xfrm>
        <a:graphic>
          <a:graphicData uri="http://schemas.openxmlformats.org/drawingml/2006/table">
            <a:tbl>
              <a:tblPr/>
              <a:tblGrid>
                <a:gridCol w="1637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1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9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2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16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13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Ваа1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6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Ваа2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6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Ваа3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6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Ва1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Российская Федерация</a:t>
                      </a:r>
                    </a:p>
                    <a:p>
                      <a:pPr algn="ctr" fontAlgn="ctr"/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г. Москва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г. Санкт-Петербург</a:t>
                      </a: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779" marR="3779" marT="377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6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Ва2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Республика Татарстан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Ханты-Мансийский АО</a:t>
                      </a:r>
                      <a:b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Московская область</a:t>
                      </a:r>
                      <a:b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Республика Башкортостан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779" marR="3779" marT="377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6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Ва3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Республика Чувашия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Самарская область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779" marR="3779" marT="377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6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В1</a:t>
                      </a:r>
                    </a:p>
                  </a:txBody>
                  <a:tcPr marL="3779" marR="3779" marT="3779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Красноярский край</a:t>
                      </a:r>
                      <a:b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Республика Коми</a:t>
                      </a:r>
                      <a:b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Краснодарский край</a:t>
                      </a:r>
                      <a:b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Нижегородская область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Омская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область</a:t>
                      </a:r>
                    </a:p>
                  </a:txBody>
                  <a:tcPr marL="3779" marR="3779" marT="377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7024"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779" marR="3779" marT="37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73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Неинвестиционный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рейтинг</a:t>
                      </a:r>
                    </a:p>
                  </a:txBody>
                  <a:tcPr marL="3779" marR="3779" marT="377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Инвестиционный рейтинг</a:t>
                      </a:r>
                    </a:p>
                  </a:txBody>
                  <a:tcPr marL="3779" marR="3779" marT="37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Текст 2"/>
          <p:cNvSpPr txBox="1">
            <a:spLocks/>
          </p:cNvSpPr>
          <p:nvPr/>
        </p:nvSpPr>
        <p:spPr>
          <a:xfrm>
            <a:off x="2139752" y="671535"/>
            <a:ext cx="8352757" cy="2803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rgbClr val="0081C5"/>
                </a:solidFill>
                <a:latin typeface="Arial Narrow" panose="020B0606020202030204" pitchFamily="34" charset="0"/>
              </a:rPr>
              <a:t>Кредитные рейтинги субъектов РФ, которые проводят оценку у рейтингового агентства </a:t>
            </a:r>
            <a:r>
              <a:rPr lang="ru-RU" sz="1600" dirty="0" err="1">
                <a:solidFill>
                  <a:srgbClr val="0081C5"/>
                </a:solidFill>
                <a:latin typeface="Arial Narrow" panose="020B0606020202030204" pitchFamily="34" charset="0"/>
              </a:rPr>
              <a:t>Moody's</a:t>
            </a:r>
            <a:endParaRPr lang="ru-RU" sz="1600" dirty="0">
              <a:solidFill>
                <a:srgbClr val="0081C5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69949" y="-4710"/>
            <a:ext cx="722051" cy="625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6268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Республика Татарстан в сравнении с другими субъектами Российской Федерации по оценке кредитоспособности, проводимой отечественными рейтинговыми </a:t>
            </a:r>
            <a:r>
              <a:rPr lang="ru-RU" dirty="0" smtClean="0"/>
              <a:t>агентствами(на 25.04.2019г.)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056341"/>
              </p:ext>
            </p:extLst>
          </p:nvPr>
        </p:nvGraphicFramePr>
        <p:xfrm>
          <a:off x="698501" y="952202"/>
          <a:ext cx="11269132" cy="2786220"/>
        </p:xfrm>
        <a:graphic>
          <a:graphicData uri="http://schemas.openxmlformats.org/drawingml/2006/table">
            <a:tbl>
              <a:tblPr/>
              <a:tblGrid>
                <a:gridCol w="1243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79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21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0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83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94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240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1112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352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ААА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2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АА+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г.Москва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ctr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г.Санкт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-Петербург</a:t>
                      </a:r>
                    </a:p>
                    <a:p>
                      <a:pPr algn="ctr" fontAlgn="ctr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Тюменская область</a:t>
                      </a:r>
                    </a:p>
                    <a:p>
                      <a:pPr algn="ctr" fontAlgn="ctr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Ханты-Мансийский АО – Югра</a:t>
                      </a:r>
                    </a:p>
                    <a:p>
                      <a:pPr algn="ctr" fontAlgn="ctr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Ямало-Ненецкий АО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2" marR="4302" marT="430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2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АА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Республика Татарстан</a:t>
                      </a:r>
                    </a:p>
                  </a:txBody>
                  <a:tcPr marL="4302" marR="4302" marT="430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2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АА-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Московская область</a:t>
                      </a:r>
                    </a:p>
                  </a:txBody>
                  <a:tcPr marL="4302" marR="4302" marT="430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2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А+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Иркутская область</a:t>
                      </a:r>
                    </a:p>
                    <a:p>
                      <a:pPr algn="ctr" fontAlgn="ctr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Липецкая область</a:t>
                      </a:r>
                    </a:p>
                    <a:p>
                      <a:pPr algn="ctr" fontAlgn="ctr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Самарская область</a:t>
                      </a:r>
                    </a:p>
                    <a:p>
                      <a:pPr algn="ctr" fontAlgn="ctr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Челябинская область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2" marR="4302" marT="430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52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Белгородская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область</a:t>
                      </a:r>
                      <a:b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Новосибирская область</a:t>
                      </a:r>
                      <a:b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2" marR="4302" marT="430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52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А-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Краснодарский край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Красноярский край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Курская область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Оренбургская область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Республика Саха (Якутия)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Свердловская область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2" marR="4302" marT="430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52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ВВВ+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Кемеровская область</a:t>
                      </a:r>
                      <a:b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Рязанская область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2" marR="4302" marT="430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52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ВВВ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Мурманская область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Пензенская область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Тамбовская область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Тверская область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Республика Коми</a:t>
                      </a:r>
                    </a:p>
                  </a:txBody>
                  <a:tcPr marL="4302" marR="4302" marT="430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52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ВВВ-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Волгоградская область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Новгородская область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Томская область</a:t>
                      </a:r>
                    </a:p>
                  </a:txBody>
                  <a:tcPr marL="4302" marR="4302" marT="430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7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Магаданская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область</a:t>
                      </a:r>
                      <a:b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Костромская область</a:t>
                      </a:r>
                    </a:p>
                  </a:txBody>
                  <a:tcPr marL="4302" marR="4302" marT="430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83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умеренный уровень кредитоспособности</a:t>
                      </a:r>
                    </a:p>
                  </a:txBody>
                  <a:tcPr marL="4302" marR="4302" marT="43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умеренно высокий уровень кредитоспособности</a:t>
                      </a:r>
                    </a:p>
                  </a:txBody>
                  <a:tcPr marL="4302" marR="4302" marT="43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высокий уровень кредитоспособности, незначительно ниже, чем максимальный</a:t>
                      </a:r>
                    </a:p>
                  </a:txBody>
                  <a:tcPr marL="4302" marR="4302" marT="43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Максимальный уровень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302" marR="4302" marT="43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Текст 2"/>
          <p:cNvSpPr txBox="1">
            <a:spLocks/>
          </p:cNvSpPr>
          <p:nvPr/>
        </p:nvSpPr>
        <p:spPr>
          <a:xfrm>
            <a:off x="461435" y="670734"/>
            <a:ext cx="11717866" cy="2777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rgbClr val="0081C5"/>
                </a:solidFill>
                <a:latin typeface="Arial Narrow" panose="020B0606020202030204" pitchFamily="34" charset="0"/>
              </a:rPr>
              <a:t>Кредитные рейтинги субъектов РФ, которые проводят оценку у рейтингового агентства АКРА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450586"/>
              </p:ext>
            </p:extLst>
          </p:nvPr>
        </p:nvGraphicFramePr>
        <p:xfrm>
          <a:off x="685800" y="4051198"/>
          <a:ext cx="11269136" cy="2642424"/>
        </p:xfrm>
        <a:graphic>
          <a:graphicData uri="http://schemas.openxmlformats.org/drawingml/2006/table">
            <a:tbl>
              <a:tblPr/>
              <a:tblGrid>
                <a:gridCol w="353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86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2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51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85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02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28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9670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6683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8347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05615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34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ru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ААА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ru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АА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Республика Татарстан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Ямало-Ненецкий автономный округ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2" marR="4302" marT="430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ru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2" marR="4302" marT="430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Республика Башкортостан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302" marR="4302" marT="430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ru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АА-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2" marR="4302" marT="430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2" marR="4302" marT="430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4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ru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Краснодарский край </a:t>
                      </a:r>
                    </a:p>
                    <a:p>
                      <a:pPr algn="ctr" fontAlgn="ctr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Свердловская область</a:t>
                      </a:r>
                      <a:b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Воронежская область</a:t>
                      </a:r>
                    </a:p>
                  </a:txBody>
                  <a:tcPr marL="4302" marR="4302" marT="430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4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ru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2" marR="4302" marT="430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Камчатский край</a:t>
                      </a:r>
                      <a:b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Тульская область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2" marR="4302" marT="430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43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ru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А-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2" marR="4302" marT="430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Ставропольский край,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Ненецкий АО,</a:t>
                      </a:r>
                      <a:b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Чувашская 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Республика,</a:t>
                      </a:r>
                      <a:b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Нижегородская область</a:t>
                      </a:r>
                    </a:p>
                  </a:txBody>
                  <a:tcPr marL="4302" marR="4302" marT="430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43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ru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ВВВ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2" marR="4302" marT="430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43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ru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ВВВ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2" marR="4302" marT="430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Хабаровский край</a:t>
                      </a:r>
                      <a:b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Саратовская область</a:t>
                      </a:r>
                      <a:b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Калининградская область</a:t>
                      </a:r>
                      <a:b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Омская область</a:t>
                      </a:r>
                      <a:b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Кировская область</a:t>
                      </a:r>
                    </a:p>
                  </a:txBody>
                  <a:tcPr marL="4302" marR="4302" marT="430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4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ru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ВВВ-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2" marR="4302" marT="430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Республика Адыгея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Ярославкая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область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2" marR="4302" marT="430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4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ru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ВВ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Республика Бурятия</a:t>
                      </a:r>
                      <a:b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Республика Карелия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2" marR="4302" marT="430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4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ru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ВВ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2" marR="4302" marT="430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Удмуртская Республика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2" marR="4302" marT="430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43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ru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ВВ-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2" marR="4302" marT="430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0601"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2" marR="4302" marT="430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445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умеренно низкий уровень кредитоспособности</a:t>
                      </a:r>
                    </a:p>
                  </a:txBody>
                  <a:tcPr marL="4302" marR="4302" marT="430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умеренный уровень кредитоспособности</a:t>
                      </a:r>
                    </a:p>
                  </a:txBody>
                  <a:tcPr marL="4302" marR="4302" marT="43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умеренно высокий уровень кредитоспособности</a:t>
                      </a:r>
                    </a:p>
                  </a:txBody>
                  <a:tcPr marL="4302" marR="4302" marT="430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высокий уровень кредитоспособности, незначительно ниже, чем максимальный</a:t>
                      </a:r>
                    </a:p>
                  </a:txBody>
                  <a:tcPr marL="4302" marR="4302" marT="430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Максимальный уровень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302" marR="4302" marT="430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0" name="Текст 2"/>
          <p:cNvSpPr txBox="1">
            <a:spLocks/>
          </p:cNvSpPr>
          <p:nvPr/>
        </p:nvSpPr>
        <p:spPr>
          <a:xfrm>
            <a:off x="461435" y="3833729"/>
            <a:ext cx="11717865" cy="217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rgbClr val="0081C5"/>
                </a:solidFill>
                <a:latin typeface="Arial Narrow" panose="020B0606020202030204" pitchFamily="34" charset="0"/>
              </a:rPr>
              <a:t>Кредитные рейтинги субъектов РФ, которые проводят оценку у рейтингового агентства Эксперт РА</a:t>
            </a:r>
          </a:p>
        </p:txBody>
      </p:sp>
    </p:spTree>
    <p:extLst>
      <p:ext uri="{BB962C8B-B14F-4D97-AF65-F5344CB8AC3E}">
        <p14:creationId xmlns:p14="http://schemas.microsoft.com/office/powerpoint/2010/main" val="403613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Исполнение бюджета </a:t>
            </a:r>
            <a:r>
              <a:rPr lang="ru-RU" dirty="0">
                <a:latin typeface="Arial Narrow" panose="020B0606020202030204" pitchFamily="34" charset="0"/>
              </a:rPr>
              <a:t>Республики Татарстан </a:t>
            </a:r>
            <a:r>
              <a:rPr lang="ru-RU" dirty="0" smtClean="0">
                <a:latin typeface="Arial Narrow" panose="020B0606020202030204" pitchFamily="34" charset="0"/>
              </a:rPr>
              <a:t>за 2018 год</a:t>
            </a:r>
            <a:endParaRPr lang="ru-RU" sz="2400" dirty="0"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961627"/>
              </p:ext>
            </p:extLst>
          </p:nvPr>
        </p:nvGraphicFramePr>
        <p:xfrm>
          <a:off x="1174377" y="1011062"/>
          <a:ext cx="9932894" cy="5147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32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920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Доходы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47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279 млрд. 311 млн. 67 тыс. 500 рублей</a:t>
                      </a:r>
                      <a:endParaRPr lang="ru-RU" sz="3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920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Расходы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47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274 млрд. 704 млн. 238 тыс. 900 рублей</a:t>
                      </a:r>
                      <a:endParaRPr lang="ru-RU" sz="3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92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Превышение доходов</a:t>
                      </a:r>
                      <a:r>
                        <a:rPr lang="ru-RU" sz="3200" b="1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над расходами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ru-RU" sz="3200" b="1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3200" b="1" dirty="0" smtClean="0">
                          <a:latin typeface="Arial Narrow" panose="020B0606020202030204" pitchFamily="34" charset="0"/>
                        </a:rPr>
                        <a:t>млрд. 606 млн. 828 </a:t>
                      </a:r>
                      <a:r>
                        <a:rPr lang="ru-RU" sz="3200" b="1" baseline="0" dirty="0" smtClean="0">
                          <a:latin typeface="Arial Narrow" panose="020B0606020202030204" pitchFamily="34" charset="0"/>
                        </a:rPr>
                        <a:t>тыс. 600 рублей</a:t>
                      </a:r>
                      <a:endParaRPr lang="ru-RU" sz="32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24067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Arial Narrow" panose="020B0606020202030204" pitchFamily="34" charset="0"/>
              </a:rPr>
              <a:t>Наибольшие объемы налоговых и неналоговых доходов по субъектам Российской Федерации в 2018 году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700701127"/>
              </p:ext>
            </p:extLst>
          </p:nvPr>
        </p:nvGraphicFramePr>
        <p:xfrm>
          <a:off x="685800" y="1250936"/>
          <a:ext cx="11353800" cy="5340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730726" y="735806"/>
            <a:ext cx="83088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u="sng" dirty="0">
                <a:solidFill>
                  <a:schemeClr val="accent4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млрд.рублей</a:t>
            </a:r>
          </a:p>
        </p:txBody>
      </p:sp>
    </p:spTree>
    <p:extLst>
      <p:ext uri="{BB962C8B-B14F-4D97-AF65-F5344CB8AC3E}">
        <p14:creationId xmlns:p14="http://schemas.microsoft.com/office/powerpoint/2010/main" val="32662271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Chart bld="series" animBg="0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Arial Narrow" panose="020B0606020202030204" pitchFamily="34" charset="0"/>
                <a:cs typeface="Times New Roman" pitchFamily="18" charset="0"/>
              </a:rPr>
              <a:t>Поступление доходов в бюджет Республики Татарстан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056702854"/>
              </p:ext>
            </p:extLst>
          </p:nvPr>
        </p:nvGraphicFramePr>
        <p:xfrm>
          <a:off x="770965" y="1417649"/>
          <a:ext cx="11071411" cy="5049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788385"/>
            <a:ext cx="1933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млрд. рублей</a:t>
            </a:r>
            <a:endParaRPr lang="ru-RU" sz="2000" b="1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49462" y="1606666"/>
            <a:ext cx="102750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279,3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01374" y="2378817"/>
            <a:ext cx="94381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220,2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72502" y="2117207"/>
            <a:ext cx="94965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244,3</a:t>
            </a:r>
          </a:p>
        </p:txBody>
      </p:sp>
    </p:spTree>
    <p:extLst>
      <p:ext uri="{BB962C8B-B14F-4D97-AF65-F5344CB8AC3E}">
        <p14:creationId xmlns:p14="http://schemas.microsoft.com/office/powerpoint/2010/main" val="41626900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 animBg="0"/>
        </p:bldSub>
      </p:bldGraphic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dirty="0">
                <a:latin typeface="Arial Narrow" panose="020B0606020202030204" pitchFamily="34" charset="0"/>
                <a:cs typeface="Times New Roman" pitchFamily="18" charset="0"/>
              </a:rPr>
              <a:t>Поступление налога на прибыль в бюджет </a:t>
            </a:r>
            <a:br>
              <a:rPr lang="ru-RU" dirty="0">
                <a:latin typeface="Arial Narrow" panose="020B0606020202030204" pitchFamily="34" charset="0"/>
                <a:cs typeface="Times New Roman" pitchFamily="18" charset="0"/>
              </a:rPr>
            </a:br>
            <a:r>
              <a:rPr lang="ru-RU" dirty="0">
                <a:latin typeface="Arial Narrow" panose="020B0606020202030204" pitchFamily="34" charset="0"/>
                <a:cs typeface="Times New Roman" pitchFamily="18" charset="0"/>
              </a:rPr>
              <a:t>Республики </a:t>
            </a:r>
            <a:r>
              <a:rPr lang="ru-RU" dirty="0" smtClean="0">
                <a:latin typeface="Arial Narrow" panose="020B0606020202030204" pitchFamily="34" charset="0"/>
                <a:cs typeface="Times New Roman" pitchFamily="18" charset="0"/>
              </a:rPr>
              <a:t>Татарстан</a:t>
            </a:r>
            <a:endParaRPr lang="ru-RU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85262881"/>
              </p:ext>
            </p:extLst>
          </p:nvPr>
        </p:nvGraphicFramePr>
        <p:xfrm>
          <a:off x="618565" y="1477776"/>
          <a:ext cx="11178987" cy="4989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9151" y="957400"/>
            <a:ext cx="1933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млрд. рублей</a:t>
            </a:r>
            <a:endParaRPr lang="ru-RU" sz="2000" b="1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3074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4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4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 animBg="0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Структура поступлений по налогу на </a:t>
            </a:r>
            <a:r>
              <a:rPr lang="ru-RU" dirty="0" smtClean="0">
                <a:latin typeface="Arial Narrow" panose="020B0606020202030204" pitchFamily="34" charset="0"/>
              </a:rPr>
              <a:t>прибыль в разрезе отраслей экономики за 2018 год</a:t>
            </a:r>
            <a:endParaRPr lang="ru-RU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Содержимое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608357"/>
              </p:ext>
            </p:extLst>
          </p:nvPr>
        </p:nvGraphicFramePr>
        <p:xfrm>
          <a:off x="909918" y="970408"/>
          <a:ext cx="11282082" cy="5495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2079812" y="2952204"/>
            <a:ext cx="2439459" cy="15323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Arial Narrow" panose="020B0606020202030204" pitchFamily="34" charset="0"/>
                <a:ea typeface="Arial Unicode MS" pitchFamily="34" charset="-128"/>
                <a:cs typeface="Arial" panose="020B0604020202020204" pitchFamily="34" charset="0"/>
              </a:rPr>
              <a:t>ВСЕГО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tx1"/>
                </a:solidFill>
                <a:latin typeface="Arial Narrow" panose="020B0606020202030204" pitchFamily="34" charset="0"/>
                <a:ea typeface="Arial Unicode MS" pitchFamily="34" charset="-128"/>
                <a:cs typeface="Arial" panose="020B0604020202020204" pitchFamily="34" charset="0"/>
              </a:rPr>
              <a:t>103,7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</a:br>
            <a:r>
              <a:rPr lang="ru-RU" sz="2800" b="1" dirty="0" err="1" smtClean="0">
                <a:solidFill>
                  <a:schemeClr val="tx1"/>
                </a:solidFill>
                <a:latin typeface="Arial Narrow" panose="020B0606020202030204" pitchFamily="34" charset="0"/>
                <a:ea typeface="Arial Unicode MS" pitchFamily="34" charset="-128"/>
                <a:cs typeface="Arial" panose="020B0604020202020204" pitchFamily="34" charset="0"/>
              </a:rPr>
              <a:t>млрд.рублей</a:t>
            </a:r>
            <a:endParaRPr lang="ru-RU" sz="2800" b="1" dirty="0">
              <a:solidFill>
                <a:schemeClr val="tx1"/>
              </a:solidFill>
              <a:latin typeface="Arial Narrow" panose="020B060602020203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6399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 animBg="0"/>
        </p:bldSub>
      </p:bldGraphic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МФ2018_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1C5"/>
      </a:accent1>
      <a:accent2>
        <a:srgbClr val="F5684A"/>
      </a:accent2>
      <a:accent3>
        <a:srgbClr val="3DCD58"/>
      </a:accent3>
      <a:accent4>
        <a:srgbClr val="6C7B90"/>
      </a:accent4>
      <a:accent5>
        <a:srgbClr val="3DB3CD"/>
      </a:accent5>
      <a:accent6>
        <a:srgbClr val="F79646"/>
      </a:accent6>
      <a:hlink>
        <a:srgbClr val="3D4BCD"/>
      </a:hlink>
      <a:folHlink>
        <a:srgbClr val="CD3DC5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МФ2018_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0081C5"/>
    </a:accent1>
    <a:accent2>
      <a:srgbClr val="F5684A"/>
    </a:accent2>
    <a:accent3>
      <a:srgbClr val="3DCD58"/>
    </a:accent3>
    <a:accent4>
      <a:srgbClr val="6C7B90"/>
    </a:accent4>
    <a:accent5>
      <a:srgbClr val="3DB3CD"/>
    </a:accent5>
    <a:accent6>
      <a:srgbClr val="F79646"/>
    </a:accent6>
    <a:hlink>
      <a:srgbClr val="3D4BCD"/>
    </a:hlink>
    <a:folHlink>
      <a:srgbClr val="CD3DC5"/>
    </a:folHlink>
  </a:clrScheme>
</a:themeOverride>
</file>

<file path=ppt/theme/themeOverride2.xml><?xml version="1.0" encoding="utf-8"?>
<a:themeOverride xmlns:a="http://schemas.openxmlformats.org/drawingml/2006/main">
  <a:clrScheme name="МФ РТ 2015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0081C5"/>
    </a:accent1>
    <a:accent2>
      <a:srgbClr val="DA1B23"/>
    </a:accent2>
    <a:accent3>
      <a:srgbClr val="138815"/>
    </a:accent3>
    <a:accent4>
      <a:srgbClr val="A6A6A6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-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82532</TotalTime>
  <Words>5256</Words>
  <Application>Microsoft Office PowerPoint</Application>
  <PresentationFormat>Широкоэкранный</PresentationFormat>
  <Paragraphs>1525</Paragraphs>
  <Slides>55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55</vt:i4>
      </vt:variant>
    </vt:vector>
  </HeadingPairs>
  <TitlesOfParts>
    <vt:vector size="63" baseType="lpstr">
      <vt:lpstr>Arial</vt:lpstr>
      <vt:lpstr>Arial Narrow</vt:lpstr>
      <vt:lpstr>Arial Unicode MS</vt:lpstr>
      <vt:lpstr>Calibri</vt:lpstr>
      <vt:lpstr>Calibri Light</vt:lpstr>
      <vt:lpstr>Tahoma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Семен Сингаевский</dc:creator>
  <cp:lastModifiedBy>PC prez№1</cp:lastModifiedBy>
  <cp:revision>1156</cp:revision>
  <cp:lastPrinted>2019-05-30T10:42:50Z</cp:lastPrinted>
  <dcterms:created xsi:type="dcterms:W3CDTF">2018-01-10T08:43:49Z</dcterms:created>
  <dcterms:modified xsi:type="dcterms:W3CDTF">2019-06-05T08:20:08Z</dcterms:modified>
</cp:coreProperties>
</file>