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34"/>
  </p:notesMasterIdLst>
  <p:handoutMasterIdLst>
    <p:handoutMasterId r:id="rId35"/>
  </p:handoutMasterIdLst>
  <p:sldIdLst>
    <p:sldId id="265" r:id="rId2"/>
    <p:sldId id="471" r:id="rId3"/>
    <p:sldId id="535" r:id="rId4"/>
    <p:sldId id="492" r:id="rId5"/>
    <p:sldId id="472" r:id="rId6"/>
    <p:sldId id="540" r:id="rId7"/>
    <p:sldId id="541" r:id="rId8"/>
    <p:sldId id="542" r:id="rId9"/>
    <p:sldId id="479" r:id="rId10"/>
    <p:sldId id="530" r:id="rId11"/>
    <p:sldId id="532" r:id="rId12"/>
    <p:sldId id="531" r:id="rId13"/>
    <p:sldId id="483" r:id="rId14"/>
    <p:sldId id="484" r:id="rId15"/>
    <p:sldId id="482" r:id="rId16"/>
    <p:sldId id="485" r:id="rId17"/>
    <p:sldId id="486" r:id="rId18"/>
    <p:sldId id="489" r:id="rId19"/>
    <p:sldId id="534" r:id="rId20"/>
    <p:sldId id="525" r:id="rId21"/>
    <p:sldId id="526" r:id="rId22"/>
    <p:sldId id="523" r:id="rId23"/>
    <p:sldId id="515" r:id="rId24"/>
    <p:sldId id="516" r:id="rId25"/>
    <p:sldId id="510" r:id="rId26"/>
    <p:sldId id="498" r:id="rId27"/>
    <p:sldId id="512" r:id="rId28"/>
    <p:sldId id="533" r:id="rId29"/>
    <p:sldId id="545" r:id="rId30"/>
    <p:sldId id="548" r:id="rId31"/>
    <p:sldId id="553" r:id="rId32"/>
    <p:sldId id="554" r:id="rId33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68D2"/>
    <a:srgbClr val="6B7B8F"/>
    <a:srgbClr val="AC9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34" y="9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735685823742E-2"/>
          <c:y val="3.5287123984565599E-2"/>
          <c:w val="0.89221963362183221"/>
          <c:h val="0.80924990230571336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89.7</c:v>
                </c:pt>
                <c:pt idx="1">
                  <c:v>90.8</c:v>
                </c:pt>
                <c:pt idx="2">
                  <c:v>93.3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50045088"/>
        <c:axId val="1250036928"/>
      </c:barChart>
      <c:catAx>
        <c:axId val="125004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50036928"/>
        <c:crosses val="autoZero"/>
        <c:auto val="1"/>
        <c:lblAlgn val="ctr"/>
        <c:lblOffset val="100"/>
        <c:noMultiLvlLbl val="0"/>
      </c:catAx>
      <c:valAx>
        <c:axId val="12500369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5004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735685823742E-2"/>
          <c:y val="3.5287123984565599E-2"/>
          <c:w val="0.89221963362183221"/>
          <c:h val="0.76662277544198643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271.5</c:v>
                </c:pt>
                <c:pt idx="1">
                  <c:v>275.60000000000002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8698048"/>
        <c:axId val="1288701312"/>
      </c:barChart>
      <c:catAx>
        <c:axId val="128869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88701312"/>
        <c:crosses val="autoZero"/>
        <c:auto val="1"/>
        <c:lblAlgn val="ctr"/>
        <c:lblOffset val="100"/>
        <c:noMultiLvlLbl val="0"/>
      </c:catAx>
      <c:valAx>
        <c:axId val="12887013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8869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735685823742E-2"/>
          <c:y val="3.5287123984565599E-2"/>
          <c:w val="0.89221963362183221"/>
          <c:h val="0.76662277544198643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228.2</c:v>
                </c:pt>
                <c:pt idx="1">
                  <c:v>232.3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8700768"/>
        <c:axId val="1288693152"/>
      </c:barChart>
      <c:catAx>
        <c:axId val="128870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88693152"/>
        <c:crosses val="autoZero"/>
        <c:auto val="1"/>
        <c:lblAlgn val="ctr"/>
        <c:lblOffset val="100"/>
        <c:noMultiLvlLbl val="0"/>
      </c:catAx>
      <c:valAx>
        <c:axId val="12886931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8870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735685823742E-2"/>
          <c:y val="3.5287123984565599E-2"/>
          <c:w val="0.89221963362183221"/>
          <c:h val="0.7088528306141782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Консолидированный бюджет РТ</c:v>
                </c:pt>
                <c:pt idx="1">
                  <c:v>Бюджет РТ</c:v>
                </c:pt>
              </c:strCache>
            </c:strRef>
          </c:cat>
          <c:val>
            <c:numRef>
              <c:f>Лист1!$B$2:$C$2</c:f>
              <c:numCache>
                <c:formatCode>0.0</c:formatCode>
                <c:ptCount val="2"/>
                <c:pt idx="0">
                  <c:v>270</c:v>
                </c:pt>
                <c:pt idx="1">
                  <c:v>225</c:v>
                </c:pt>
              </c:numCache>
            </c:numRef>
          </c:val>
        </c:ser>
        <c:ser>
          <c:idx val="0"/>
          <c:order val="1"/>
          <c:tx>
            <c:strRef>
              <c:f>Лист1!$A$3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Консолидированный бюджет РТ</c:v>
                </c:pt>
                <c:pt idx="1">
                  <c:v>Бюджет РТ</c:v>
                </c:pt>
              </c:strCache>
            </c:strRef>
          </c:cat>
          <c:val>
            <c:numRef>
              <c:f>Лист1!$B$3:$C$3</c:f>
              <c:numCache>
                <c:formatCode>0.0</c:formatCode>
                <c:ptCount val="2"/>
                <c:pt idx="0">
                  <c:v>274.60000000000002</c:v>
                </c:pt>
                <c:pt idx="1">
                  <c:v>229.8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0040928"/>
        <c:axId val="1300070848"/>
      </c:barChart>
      <c:catAx>
        <c:axId val="130004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300070848"/>
        <c:crosses val="autoZero"/>
        <c:auto val="1"/>
        <c:lblAlgn val="ctr"/>
        <c:lblOffset val="100"/>
        <c:noMultiLvlLbl val="0"/>
      </c:catAx>
      <c:valAx>
        <c:axId val="13000708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30004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4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735685823742E-2"/>
          <c:y val="3.5287123984565599E-2"/>
          <c:w val="0.89221963362183221"/>
          <c:h val="0.7088528306141782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Консолидированный бюджет РТ</c:v>
                </c:pt>
                <c:pt idx="1">
                  <c:v>Бюджет РТ</c:v>
                </c:pt>
              </c:strCache>
            </c:strRef>
          </c:cat>
          <c:val>
            <c:numRef>
              <c:f>Лист1!$B$2:$C$2</c:f>
              <c:numCache>
                <c:formatCode>0.0</c:formatCode>
                <c:ptCount val="2"/>
                <c:pt idx="0">
                  <c:v>277.60000000000002</c:v>
                </c:pt>
                <c:pt idx="1">
                  <c:v>232.1</c:v>
                </c:pt>
              </c:numCache>
            </c:numRef>
          </c:val>
        </c:ser>
        <c:ser>
          <c:idx val="0"/>
          <c:order val="1"/>
          <c:tx>
            <c:strRef>
              <c:f>Лист1!$A$3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Консолидированный бюджет РТ</c:v>
                </c:pt>
                <c:pt idx="1">
                  <c:v>Бюджет РТ</c:v>
                </c:pt>
              </c:strCache>
            </c:strRef>
          </c:cat>
          <c:val>
            <c:numRef>
              <c:f>Лист1!$B$3:$C$3</c:f>
              <c:numCache>
                <c:formatCode>0.0</c:formatCode>
                <c:ptCount val="2"/>
                <c:pt idx="0">
                  <c:v>282.89999999999998</c:v>
                </c:pt>
                <c:pt idx="1">
                  <c:v>237.4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9894096"/>
        <c:axId val="889895184"/>
      </c:barChart>
      <c:catAx>
        <c:axId val="88989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889895184"/>
        <c:crosses val="autoZero"/>
        <c:auto val="1"/>
        <c:lblAlgn val="ctr"/>
        <c:lblOffset val="100"/>
        <c:noMultiLvlLbl val="0"/>
      </c:catAx>
      <c:valAx>
        <c:axId val="8898951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88989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4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735685823742E-2"/>
          <c:y val="3.5287123984565599E-2"/>
          <c:w val="0.89221963362183221"/>
          <c:h val="0.656155416712983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Бюджет Республики Татарстан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54.42</c:v>
                </c:pt>
                <c:pt idx="1">
                  <c:v>57.61</c:v>
                </c:pt>
                <c:pt idx="2">
                  <c:v>61.2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Местные бюджеты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23.22</c:v>
                </c:pt>
                <c:pt idx="1">
                  <c:v>24.570000000000007</c:v>
                </c:pt>
                <c:pt idx="2">
                  <c:v>26.099999999999994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50046176"/>
        <c:axId val="1250038560"/>
      </c:barChart>
      <c:catAx>
        <c:axId val="125004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50038560"/>
        <c:crosses val="autoZero"/>
        <c:auto val="1"/>
        <c:lblAlgn val="ctr"/>
        <c:lblOffset val="100"/>
        <c:noMultiLvlLbl val="0"/>
      </c:catAx>
      <c:valAx>
        <c:axId val="125003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5004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55865691126868"/>
          <c:y val="0.82468906196528613"/>
          <c:w val="0.55047372426279439"/>
          <c:h val="0.139797469603952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4"/>
              </a:solidFill>
              <a:latin typeface="Arial Narrow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735685823742E-2"/>
          <c:y val="3.5287123984565599E-2"/>
          <c:w val="0.89221963362183221"/>
          <c:h val="0.845161563541863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A568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17.100000000000001</c:v>
                </c:pt>
                <c:pt idx="1">
                  <c:v>16</c:v>
                </c:pt>
                <c:pt idx="2">
                  <c:v>16.2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50046720"/>
        <c:axId val="1250037472"/>
      </c:barChart>
      <c:catAx>
        <c:axId val="125004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50037472"/>
        <c:crosses val="autoZero"/>
        <c:auto val="1"/>
        <c:lblAlgn val="ctr"/>
        <c:lblOffset val="100"/>
        <c:noMultiLvlLbl val="0"/>
      </c:catAx>
      <c:valAx>
        <c:axId val="12500374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5004672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735685823742E-2"/>
          <c:y val="3.5287123984565599E-2"/>
          <c:w val="0.89221963362183221"/>
          <c:h val="0.8265398723479728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7.7</c:v>
                </c:pt>
                <c:pt idx="1">
                  <c:v>7.8</c:v>
                </c:pt>
                <c:pt idx="2">
                  <c:v>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50044000"/>
        <c:axId val="1250047264"/>
      </c:barChart>
      <c:catAx>
        <c:axId val="125004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50047264"/>
        <c:crosses val="autoZero"/>
        <c:auto val="1"/>
        <c:lblAlgn val="ctr"/>
        <c:lblOffset val="100"/>
        <c:noMultiLvlLbl val="0"/>
      </c:catAx>
      <c:valAx>
        <c:axId val="1250047264"/>
        <c:scaling>
          <c:orientation val="minMax"/>
          <c:max val="8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500440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735685823742E-2"/>
          <c:y val="3.5287123984565599E-2"/>
          <c:w val="0.89221963362183221"/>
          <c:h val="0.8067120509892565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1679</c:v>
                </c:pt>
                <c:pt idx="1">
                  <c:v>1847</c:v>
                </c:pt>
                <c:pt idx="2">
                  <c:v>2031.6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8503152"/>
        <c:axId val="1248505328"/>
      </c:barChart>
      <c:catAx>
        <c:axId val="124850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48505328"/>
        <c:crosses val="autoZero"/>
        <c:auto val="1"/>
        <c:lblAlgn val="ctr"/>
        <c:lblOffset val="100"/>
        <c:noMultiLvlLbl val="0"/>
      </c:catAx>
      <c:valAx>
        <c:axId val="124850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4850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735685823742E-2"/>
          <c:y val="3.5287123984565599E-2"/>
          <c:w val="0.89221963362183221"/>
          <c:h val="0.6680120158893374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Бюджет Республики Татарстан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5.6</c:v>
                </c:pt>
                <c:pt idx="1">
                  <c:v>5.6</c:v>
                </c:pt>
                <c:pt idx="2">
                  <c:v>5.6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Местные бюджеты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4.5</c:v>
                </c:pt>
                <c:pt idx="1">
                  <c:v>4.5999999999999996</c:v>
                </c:pt>
                <c:pt idx="2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8502608"/>
        <c:axId val="889908784"/>
      </c:barChart>
      <c:catAx>
        <c:axId val="124850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889908784"/>
        <c:crosses val="autoZero"/>
        <c:auto val="1"/>
        <c:lblAlgn val="ctr"/>
        <c:lblOffset val="100"/>
        <c:noMultiLvlLbl val="0"/>
      </c:catAx>
      <c:valAx>
        <c:axId val="88990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4850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09232216736745"/>
          <c:y val="0.83021406066472492"/>
          <c:w val="0.55047372426279439"/>
          <c:h val="0.147035260597514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4"/>
              </a:solidFill>
              <a:latin typeface="Arial Narrow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735685823742E-2"/>
          <c:y val="3.5287123984565599E-2"/>
          <c:w val="0.89221963362183221"/>
          <c:h val="0.833220390635496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20.3</c:v>
                </c:pt>
                <c:pt idx="1">
                  <c:v>14.3</c:v>
                </c:pt>
                <c:pt idx="2">
                  <c:v>14.5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9896272"/>
        <c:axId val="1288702400"/>
      </c:barChart>
      <c:catAx>
        <c:axId val="88989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88702400"/>
        <c:crosses val="autoZero"/>
        <c:auto val="1"/>
        <c:lblAlgn val="ctr"/>
        <c:lblOffset val="100"/>
        <c:noMultiLvlLbl val="0"/>
      </c:catAx>
      <c:valAx>
        <c:axId val="12887024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88989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735685823742E-2"/>
          <c:y val="3.5287123984565599E-2"/>
          <c:w val="0.89221963362183221"/>
          <c:h val="0.82258084669844911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9975105792588E-3"/>
                  <c:y val="6.13538039253411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0647479268002098E-17"/>
                  <c:y val="-2.40080102316551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7.73591440797780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107.8</c:v>
                </c:pt>
                <c:pt idx="1">
                  <c:v>108.7</c:v>
                </c:pt>
                <c:pt idx="2">
                  <c:v>109.7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8695872"/>
        <c:axId val="1288691520"/>
      </c:barChart>
      <c:catAx>
        <c:axId val="128869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88691520"/>
        <c:crosses val="autoZero"/>
        <c:auto val="1"/>
        <c:lblAlgn val="ctr"/>
        <c:lblOffset val="100"/>
        <c:noMultiLvlLbl val="0"/>
      </c:catAx>
      <c:valAx>
        <c:axId val="1288691520"/>
        <c:scaling>
          <c:orientation val="minMax"/>
          <c:max val="11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886958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81122643221337"/>
          <c:y val="5.8869367023127055E-2"/>
          <c:w val="0.88276220330118016"/>
          <c:h val="0.76313264120693691"/>
        </c:manualLayout>
      </c:layout>
      <c:lineChart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ln w="50800">
              <a:solidFill>
                <a:srgbClr val="0081C5"/>
              </a:solidFill>
            </a:ln>
          </c:spPr>
          <c:marker>
            <c:symbol val="circle"/>
            <c:size val="11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chemeClr val="tx2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2012г.</c:v>
                </c:pt>
                <c:pt idx="1">
                  <c:v>2014г.</c:v>
                </c:pt>
                <c:pt idx="2">
                  <c:v>2015г.</c:v>
                </c:pt>
                <c:pt idx="3">
                  <c:v>2016г.</c:v>
                </c:pt>
                <c:pt idx="4">
                  <c:v>2017г.</c:v>
                </c:pt>
                <c:pt idx="5">
                  <c:v>2018г.</c:v>
                </c:pt>
                <c:pt idx="6">
                  <c:v>2019г.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57</c:v>
                </c:pt>
                <c:pt idx="1">
                  <c:v>83.5</c:v>
                </c:pt>
                <c:pt idx="2">
                  <c:v>87.5</c:v>
                </c:pt>
                <c:pt idx="3">
                  <c:v>90.1</c:v>
                </c:pt>
                <c:pt idx="4">
                  <c:v>97.3</c:v>
                </c:pt>
                <c:pt idx="5">
                  <c:v>118.7</c:v>
                </c:pt>
                <c:pt idx="6">
                  <c:v>126.9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19050">
              <a:solidFill>
                <a:srgbClr val="1F497D"/>
              </a:solidFill>
              <a:prstDash val="sysDash"/>
            </a:ln>
          </c:spPr>
        </c:dropLines>
        <c:marker val="1"/>
        <c:smooth val="0"/>
        <c:axId val="1288702944"/>
        <c:axId val="1288696416"/>
      </c:lineChart>
      <c:catAx>
        <c:axId val="12887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6B7B8F"/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1288696416"/>
        <c:crosses val="autoZero"/>
        <c:auto val="1"/>
        <c:lblAlgn val="ctr"/>
        <c:lblOffset val="100"/>
        <c:noMultiLvlLbl val="0"/>
      </c:catAx>
      <c:valAx>
        <c:axId val="128869641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6B7B8F"/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1288702944"/>
        <c:crosses val="autoZero"/>
        <c:crossBetween val="between"/>
        <c:majorUnit val="3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05383C-27A1-44D1-BC70-3F861B282D4B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B8B98398-FD2D-4778-833D-19EB2FA56B2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rPr>
            <a:t>увеличение ставки НДС</a:t>
          </a:r>
          <a:endParaRPr lang="en-US" sz="2800" b="1" i="0" u="none" strike="noStrike" dirty="0" smtClean="0">
            <a:solidFill>
              <a:schemeClr val="accent2">
                <a:lumMod val="75000"/>
              </a:schemeClr>
            </a:solidFill>
            <a:effectLst/>
            <a:latin typeface="Arial Narrow" pitchFamily="34" charset="0"/>
            <a:cs typeface="Arial" panose="020B0604020202020204" pitchFamily="34" charset="0"/>
          </a:endParaRPr>
        </a:p>
      </dgm:t>
    </dgm:pt>
    <dgm:pt modelId="{702162C0-1CBD-4067-BA96-1F9CE324026D}" type="parTrans" cxnId="{31A3F63C-7AA0-4A4B-8558-A0BE5D7F31E4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17A0A5C-DEA1-44AA-B757-2CBFFFDB44A5}" type="sibTrans" cxnId="{31A3F63C-7AA0-4A4B-8558-A0BE5D7F31E4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DB0DAF6-3185-4808-ADE2-A2823590262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rPr>
            <a:t>изменение налогообложения движимого имущества</a:t>
          </a:r>
          <a:endParaRPr lang="ru-RU" sz="2800" dirty="0" smtClean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6482852-4E2E-41EA-8D9E-B40779AAF556}" type="parTrans" cxnId="{7B8E3522-84D5-45DE-ADB3-E468296E5BC5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877DB85-2C23-4598-AD6D-937F7843B225}" type="sibTrans" cxnId="{7B8E3522-84D5-45DE-ADB3-E468296E5BC5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044AFCC-EE7E-4C83-8D33-554A93C53291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rPr>
            <a:t>корректировка порядка зачисления в региональные бюджеты акцизов на крепкую алкогольную продукцию и акцизов на средние дистилляты</a:t>
          </a:r>
          <a:endParaRPr lang="ru-RU" sz="2400" b="1" i="0" u="none" strike="noStrike" dirty="0" smtClean="0">
            <a:solidFill>
              <a:schemeClr val="accent2">
                <a:lumMod val="75000"/>
              </a:schemeClr>
            </a:solidFill>
            <a:effectLst/>
            <a:latin typeface="Arial Narrow" pitchFamily="34" charset="0"/>
            <a:cs typeface="Arial" panose="020B0604020202020204" pitchFamily="34" charset="0"/>
          </a:endParaRPr>
        </a:p>
      </dgm:t>
    </dgm:pt>
    <dgm:pt modelId="{8DBB1FAE-BA43-4454-A1D4-820AECDCFD24}" type="parTrans" cxnId="{E64DB162-E139-4758-985F-A80CF69E0C01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2D32C59-1437-4427-A501-B2B74A072E41}" type="sibTrans" cxnId="{E64DB162-E139-4758-985F-A80CF69E0C01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F37391B-62D7-4D4A-AB49-F46941E24404}" type="pres">
      <dgm:prSet presAssocID="{AB05383C-27A1-44D1-BC70-3F861B282D4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995DB65-F465-40D3-8930-D2814B09408F}" type="pres">
      <dgm:prSet presAssocID="{AB05383C-27A1-44D1-BC70-3F861B282D4B}" presName="Name1" presStyleCnt="0"/>
      <dgm:spPr/>
    </dgm:pt>
    <dgm:pt modelId="{385E3E24-C357-48B0-BA52-42A0D5E01C61}" type="pres">
      <dgm:prSet presAssocID="{AB05383C-27A1-44D1-BC70-3F861B282D4B}" presName="cycle" presStyleCnt="0"/>
      <dgm:spPr/>
    </dgm:pt>
    <dgm:pt modelId="{4AAB4641-16D3-4F1D-A847-13D9F588E299}" type="pres">
      <dgm:prSet presAssocID="{AB05383C-27A1-44D1-BC70-3F861B282D4B}" presName="srcNode" presStyleLbl="node1" presStyleIdx="0" presStyleCnt="3"/>
      <dgm:spPr/>
    </dgm:pt>
    <dgm:pt modelId="{3A15A37D-DBA2-40EF-8A7E-294DE4C85889}" type="pres">
      <dgm:prSet presAssocID="{AB05383C-27A1-44D1-BC70-3F861B282D4B}" presName="conn" presStyleLbl="parChTrans1D2" presStyleIdx="0" presStyleCnt="1"/>
      <dgm:spPr/>
      <dgm:t>
        <a:bodyPr/>
        <a:lstStyle/>
        <a:p>
          <a:endParaRPr lang="ru-RU"/>
        </a:p>
      </dgm:t>
    </dgm:pt>
    <dgm:pt modelId="{57D10C5F-96ED-4F8E-9826-8331C035414F}" type="pres">
      <dgm:prSet presAssocID="{AB05383C-27A1-44D1-BC70-3F861B282D4B}" presName="extraNode" presStyleLbl="node1" presStyleIdx="0" presStyleCnt="3"/>
      <dgm:spPr/>
    </dgm:pt>
    <dgm:pt modelId="{AECB5D1B-F3EC-4325-990D-D012F2256313}" type="pres">
      <dgm:prSet presAssocID="{AB05383C-27A1-44D1-BC70-3F861B282D4B}" presName="dstNode" presStyleLbl="node1" presStyleIdx="0" presStyleCnt="3"/>
      <dgm:spPr/>
    </dgm:pt>
    <dgm:pt modelId="{2DC00D8A-445F-4232-B75E-E9DFE2818EB3}" type="pres">
      <dgm:prSet presAssocID="{4DB0DAF6-3185-4808-ADE2-A2823590262F}" presName="text_1" presStyleLbl="node1" presStyleIdx="0" presStyleCnt="3" custScaleY="123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F7680-B703-456A-AAC4-713E6C49F119}" type="pres">
      <dgm:prSet presAssocID="{4DB0DAF6-3185-4808-ADE2-A2823590262F}" presName="accent_1" presStyleCnt="0"/>
      <dgm:spPr/>
    </dgm:pt>
    <dgm:pt modelId="{F01D2CE7-EF30-4B80-93BD-913E8BAE4A80}" type="pres">
      <dgm:prSet presAssocID="{4DB0DAF6-3185-4808-ADE2-A2823590262F}" presName="accentRepeatNode" presStyleLbl="solidFgAcc1" presStyleIdx="0" presStyleCnt="3"/>
      <dgm:spPr/>
    </dgm:pt>
    <dgm:pt modelId="{6B99AEC3-089D-4B6B-8378-78E721C0A26B}" type="pres">
      <dgm:prSet presAssocID="{4044AFCC-EE7E-4C83-8D33-554A93C53291}" presName="text_2" presStyleLbl="node1" presStyleIdx="1" presStyleCnt="3" custScaleY="123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FEB90-B988-4C90-80DC-B92171327FB6}" type="pres">
      <dgm:prSet presAssocID="{4044AFCC-EE7E-4C83-8D33-554A93C53291}" presName="accent_2" presStyleCnt="0"/>
      <dgm:spPr/>
    </dgm:pt>
    <dgm:pt modelId="{7900686D-C9B3-46E2-9320-09DFDED15620}" type="pres">
      <dgm:prSet presAssocID="{4044AFCC-EE7E-4C83-8D33-554A93C53291}" presName="accentRepeatNode" presStyleLbl="solidFgAcc1" presStyleIdx="1" presStyleCnt="3"/>
      <dgm:spPr/>
    </dgm:pt>
    <dgm:pt modelId="{C5F7EBBB-22B0-47BD-B6D9-BC256289E672}" type="pres">
      <dgm:prSet presAssocID="{B8B98398-FD2D-4778-833D-19EB2FA56B2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54815-B854-44F4-9B0E-93A6FEBAD009}" type="pres">
      <dgm:prSet presAssocID="{B8B98398-FD2D-4778-833D-19EB2FA56B2F}" presName="accent_3" presStyleCnt="0"/>
      <dgm:spPr/>
    </dgm:pt>
    <dgm:pt modelId="{28A9C59A-4D37-459E-B5BA-F9263CA5587D}" type="pres">
      <dgm:prSet presAssocID="{B8B98398-FD2D-4778-833D-19EB2FA56B2F}" presName="accentRepeatNode" presStyleLbl="solidFgAcc1" presStyleIdx="2" presStyleCnt="3"/>
      <dgm:spPr/>
    </dgm:pt>
  </dgm:ptLst>
  <dgm:cxnLst>
    <dgm:cxn modelId="{31A3F63C-7AA0-4A4B-8558-A0BE5D7F31E4}" srcId="{AB05383C-27A1-44D1-BC70-3F861B282D4B}" destId="{B8B98398-FD2D-4778-833D-19EB2FA56B2F}" srcOrd="2" destOrd="0" parTransId="{702162C0-1CBD-4067-BA96-1F9CE324026D}" sibTransId="{417A0A5C-DEA1-44AA-B757-2CBFFFDB44A5}"/>
    <dgm:cxn modelId="{D203A46F-B9E6-4C3D-8263-BE44C817018D}" type="presOf" srcId="{B8B98398-FD2D-4778-833D-19EB2FA56B2F}" destId="{C5F7EBBB-22B0-47BD-B6D9-BC256289E672}" srcOrd="0" destOrd="0" presId="urn:microsoft.com/office/officeart/2008/layout/VerticalCurvedList"/>
    <dgm:cxn modelId="{2CBCFFFA-8D14-4799-BDE4-2FACAF25E13B}" type="presOf" srcId="{4044AFCC-EE7E-4C83-8D33-554A93C53291}" destId="{6B99AEC3-089D-4B6B-8378-78E721C0A26B}" srcOrd="0" destOrd="0" presId="urn:microsoft.com/office/officeart/2008/layout/VerticalCurvedList"/>
    <dgm:cxn modelId="{117D5AD9-1AB7-4FEA-B2C7-6D8234D422B5}" type="presOf" srcId="{4DB0DAF6-3185-4808-ADE2-A2823590262F}" destId="{2DC00D8A-445F-4232-B75E-E9DFE2818EB3}" srcOrd="0" destOrd="0" presId="urn:microsoft.com/office/officeart/2008/layout/VerticalCurvedList"/>
    <dgm:cxn modelId="{E64DB162-E139-4758-985F-A80CF69E0C01}" srcId="{AB05383C-27A1-44D1-BC70-3F861B282D4B}" destId="{4044AFCC-EE7E-4C83-8D33-554A93C53291}" srcOrd="1" destOrd="0" parTransId="{8DBB1FAE-BA43-4454-A1D4-820AECDCFD24}" sibTransId="{D2D32C59-1437-4427-A501-B2B74A072E41}"/>
    <dgm:cxn modelId="{1F02A6CC-308E-4A43-8DE6-F083E3EFB91B}" type="presOf" srcId="{F877DB85-2C23-4598-AD6D-937F7843B225}" destId="{3A15A37D-DBA2-40EF-8A7E-294DE4C85889}" srcOrd="0" destOrd="0" presId="urn:microsoft.com/office/officeart/2008/layout/VerticalCurvedList"/>
    <dgm:cxn modelId="{2EBEE707-D046-49E2-8D93-C37EB340DE3E}" type="presOf" srcId="{AB05383C-27A1-44D1-BC70-3F861B282D4B}" destId="{8F37391B-62D7-4D4A-AB49-F46941E24404}" srcOrd="0" destOrd="0" presId="urn:microsoft.com/office/officeart/2008/layout/VerticalCurvedList"/>
    <dgm:cxn modelId="{7B8E3522-84D5-45DE-ADB3-E468296E5BC5}" srcId="{AB05383C-27A1-44D1-BC70-3F861B282D4B}" destId="{4DB0DAF6-3185-4808-ADE2-A2823590262F}" srcOrd="0" destOrd="0" parTransId="{86482852-4E2E-41EA-8D9E-B40779AAF556}" sibTransId="{F877DB85-2C23-4598-AD6D-937F7843B225}"/>
    <dgm:cxn modelId="{FEDB5105-1F50-4D7F-9AB2-E791044E926E}" type="presParOf" srcId="{8F37391B-62D7-4D4A-AB49-F46941E24404}" destId="{A995DB65-F465-40D3-8930-D2814B09408F}" srcOrd="0" destOrd="0" presId="urn:microsoft.com/office/officeart/2008/layout/VerticalCurvedList"/>
    <dgm:cxn modelId="{587B257D-FBB7-43B5-8AC7-76A9278F5823}" type="presParOf" srcId="{A995DB65-F465-40D3-8930-D2814B09408F}" destId="{385E3E24-C357-48B0-BA52-42A0D5E01C61}" srcOrd="0" destOrd="0" presId="urn:microsoft.com/office/officeart/2008/layout/VerticalCurvedList"/>
    <dgm:cxn modelId="{E478A3C1-6C93-432E-9E9E-931DE992419A}" type="presParOf" srcId="{385E3E24-C357-48B0-BA52-42A0D5E01C61}" destId="{4AAB4641-16D3-4F1D-A847-13D9F588E299}" srcOrd="0" destOrd="0" presId="urn:microsoft.com/office/officeart/2008/layout/VerticalCurvedList"/>
    <dgm:cxn modelId="{737FBD68-065E-49B4-A0FD-842AFA088AAC}" type="presParOf" srcId="{385E3E24-C357-48B0-BA52-42A0D5E01C61}" destId="{3A15A37D-DBA2-40EF-8A7E-294DE4C85889}" srcOrd="1" destOrd="0" presId="urn:microsoft.com/office/officeart/2008/layout/VerticalCurvedList"/>
    <dgm:cxn modelId="{C8DEC4D5-6C0F-4933-A00B-43AA358072A9}" type="presParOf" srcId="{385E3E24-C357-48B0-BA52-42A0D5E01C61}" destId="{57D10C5F-96ED-4F8E-9826-8331C035414F}" srcOrd="2" destOrd="0" presId="urn:microsoft.com/office/officeart/2008/layout/VerticalCurvedList"/>
    <dgm:cxn modelId="{EAA2F7B4-5EEB-47CF-9C81-92FA85CBD732}" type="presParOf" srcId="{385E3E24-C357-48B0-BA52-42A0D5E01C61}" destId="{AECB5D1B-F3EC-4325-990D-D012F2256313}" srcOrd="3" destOrd="0" presId="urn:microsoft.com/office/officeart/2008/layout/VerticalCurvedList"/>
    <dgm:cxn modelId="{F82AFCC5-E7AE-40F9-9588-E3206DAED86A}" type="presParOf" srcId="{A995DB65-F465-40D3-8930-D2814B09408F}" destId="{2DC00D8A-445F-4232-B75E-E9DFE2818EB3}" srcOrd="1" destOrd="0" presId="urn:microsoft.com/office/officeart/2008/layout/VerticalCurvedList"/>
    <dgm:cxn modelId="{0439798D-68AE-40AD-ACA4-C7B9D23C47A2}" type="presParOf" srcId="{A995DB65-F465-40D3-8930-D2814B09408F}" destId="{7F8F7680-B703-456A-AAC4-713E6C49F119}" srcOrd="2" destOrd="0" presId="urn:microsoft.com/office/officeart/2008/layout/VerticalCurvedList"/>
    <dgm:cxn modelId="{D8B77D9E-77EA-4561-886B-0FE5DEF2374D}" type="presParOf" srcId="{7F8F7680-B703-456A-AAC4-713E6C49F119}" destId="{F01D2CE7-EF30-4B80-93BD-913E8BAE4A80}" srcOrd="0" destOrd="0" presId="urn:microsoft.com/office/officeart/2008/layout/VerticalCurvedList"/>
    <dgm:cxn modelId="{7D70D09E-8929-4970-B320-61291A04A45D}" type="presParOf" srcId="{A995DB65-F465-40D3-8930-D2814B09408F}" destId="{6B99AEC3-089D-4B6B-8378-78E721C0A26B}" srcOrd="3" destOrd="0" presId="urn:microsoft.com/office/officeart/2008/layout/VerticalCurvedList"/>
    <dgm:cxn modelId="{0D4FF49D-FD2C-46F0-A7E3-9283720DFDBD}" type="presParOf" srcId="{A995DB65-F465-40D3-8930-D2814B09408F}" destId="{57EFEB90-B988-4C90-80DC-B92171327FB6}" srcOrd="4" destOrd="0" presId="urn:microsoft.com/office/officeart/2008/layout/VerticalCurvedList"/>
    <dgm:cxn modelId="{CC64DBCC-B15B-41BC-8541-07A938EFF59F}" type="presParOf" srcId="{57EFEB90-B988-4C90-80DC-B92171327FB6}" destId="{7900686D-C9B3-46E2-9320-09DFDED15620}" srcOrd="0" destOrd="0" presId="urn:microsoft.com/office/officeart/2008/layout/VerticalCurvedList"/>
    <dgm:cxn modelId="{DA03268C-E0F1-49FF-A00F-C2BA5428BAF4}" type="presParOf" srcId="{A995DB65-F465-40D3-8930-D2814B09408F}" destId="{C5F7EBBB-22B0-47BD-B6D9-BC256289E672}" srcOrd="5" destOrd="0" presId="urn:microsoft.com/office/officeart/2008/layout/VerticalCurvedList"/>
    <dgm:cxn modelId="{57A5DEEE-DF5E-46F7-894D-214FF559A474}" type="presParOf" srcId="{A995DB65-F465-40D3-8930-D2814B09408F}" destId="{03454815-B854-44F4-9B0E-93A6FEBAD009}" srcOrd="6" destOrd="0" presId="urn:microsoft.com/office/officeart/2008/layout/VerticalCurvedList"/>
    <dgm:cxn modelId="{3E49B0FC-82C0-4E61-93CC-27CFCEF274BE}" type="presParOf" srcId="{03454815-B854-44F4-9B0E-93A6FEBAD009}" destId="{28A9C59A-4D37-459E-B5BA-F9263CA5587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9E07DD-A5B0-427A-BADB-480EADEE3644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0FEB5CF-0BB8-4776-89A5-BC193BFCFEF9}">
      <dgm:prSet phldrT="[Текст]" custT="1"/>
      <dgm:spPr/>
      <dgm:t>
        <a:bodyPr/>
        <a:lstStyle/>
        <a:p>
          <a:r>
            <a:rPr lang="ru-RU" sz="1800" dirty="0" smtClean="0">
              <a:latin typeface="Arial Narrow" panose="020B0606020202030204" pitchFamily="34" charset="0"/>
            </a:rPr>
            <a:t>Национальные проекты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A0982890-4A15-4706-95B5-8205F15F4B05}" type="parTrans" cxnId="{A6D6E14F-9938-406A-8EFC-B0A510089865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FB9B2E7E-006F-4421-95BB-F1F97E76D496}" type="sibTrans" cxnId="{A6D6E14F-9938-406A-8EFC-B0A510089865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20469BF1-2626-49C1-BD99-197326E59B57}">
      <dgm:prSet phldrT="[Текст]" custT="1"/>
      <dgm:spPr/>
      <dgm:t>
        <a:bodyPr/>
        <a:lstStyle/>
        <a:p>
          <a:r>
            <a:rPr lang="ru-RU" sz="1400" dirty="0" smtClean="0">
              <a:latin typeface="Arial Narrow" panose="020B0606020202030204" pitchFamily="34" charset="0"/>
            </a:rPr>
            <a:t>Демография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D191030B-9FD7-4612-A3A3-7D84775EEDE9}" type="parTrans" cxnId="{4D44555A-EB03-4845-BA58-4A4CBAD62F1F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4341C09F-2873-419A-B77C-FFDA810A0CB3}" type="sibTrans" cxnId="{4D44555A-EB03-4845-BA58-4A4CBAD62F1F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45C73607-87F7-422D-9168-BAE15FBE068F}">
      <dgm:prSet phldrT="[Текст]"/>
      <dgm:spPr/>
      <dgm:t>
        <a:bodyPr/>
        <a:lstStyle/>
        <a:p>
          <a:endParaRPr lang="ru-RU" sz="1400" dirty="0">
            <a:latin typeface="Arial Narrow" panose="020B0606020202030204" pitchFamily="34" charset="0"/>
          </a:endParaRPr>
        </a:p>
      </dgm:t>
    </dgm:pt>
    <dgm:pt modelId="{A7911337-CFDD-406C-9896-DE3968E4849A}" type="parTrans" cxnId="{93636861-873E-4339-A02F-CE04D63E01FE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32FC3A10-1348-4931-B1E5-3BD13C48ADB3}" type="sibTrans" cxnId="{93636861-873E-4339-A02F-CE04D63E01FE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5E3D8E66-8863-42D7-B322-E5602B7764AD}">
      <dgm:prSet custT="1"/>
      <dgm:spPr/>
      <dgm:t>
        <a:bodyPr/>
        <a:lstStyle/>
        <a:p>
          <a:r>
            <a:rPr lang="ru-RU" sz="1400" dirty="0" smtClean="0">
              <a:latin typeface="Arial Narrow" panose="020B0606020202030204" pitchFamily="34" charset="0"/>
            </a:rPr>
            <a:t>Здравоохранение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A179B136-F490-4BDE-8B05-254FB94F8D52}" type="parTrans" cxnId="{876A411F-6A61-44B1-8D6D-00BFFBE443EE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6C7E28FA-D199-405E-8CED-4631875F5C10}" type="sibTrans" cxnId="{876A411F-6A61-44B1-8D6D-00BFFBE443EE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EAA85B16-D9B2-47E6-8316-C1E37F507C9F}">
      <dgm:prSet custT="1"/>
      <dgm:spPr/>
      <dgm:t>
        <a:bodyPr/>
        <a:lstStyle/>
        <a:p>
          <a:r>
            <a:rPr lang="ru-RU" sz="1600" dirty="0" smtClean="0">
              <a:latin typeface="Arial Narrow" panose="020B0606020202030204" pitchFamily="34" charset="0"/>
            </a:rPr>
            <a:t>Образование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7C54958C-904A-4034-B9B0-5E1F2B488415}" type="parTrans" cxnId="{CE39E68D-8147-48A7-802F-2592A7B2D120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43B0ECAB-BD0C-4BE5-AF6B-0F9052FBB588}" type="sibTrans" cxnId="{CE39E68D-8147-48A7-802F-2592A7B2D120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2AF386F0-9E07-420A-8C21-97E999FA6082}">
      <dgm:prSet custT="1"/>
      <dgm:spPr/>
      <dgm:t>
        <a:bodyPr/>
        <a:lstStyle/>
        <a:p>
          <a:r>
            <a:rPr lang="ru-RU" sz="1600" dirty="0" smtClean="0">
              <a:latin typeface="Arial Narrow" panose="020B0606020202030204" pitchFamily="34" charset="0"/>
            </a:rPr>
            <a:t>Жилье и городская среда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55241DA5-4723-4576-A068-CF37ADDE3407}" type="parTrans" cxnId="{E96C1742-02A0-4153-A49C-5C3581CB0A17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8294628A-4F2D-4435-8C12-BB868F6C66FC}" type="sibTrans" cxnId="{E96C1742-02A0-4153-A49C-5C3581CB0A17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785BED81-37ED-4A7C-BAF7-713CF3C5596E}">
      <dgm:prSet custT="1"/>
      <dgm:spPr/>
      <dgm:t>
        <a:bodyPr/>
        <a:lstStyle/>
        <a:p>
          <a:r>
            <a:rPr lang="ru-RU" sz="1400" dirty="0" smtClean="0">
              <a:latin typeface="Arial Narrow" panose="020B0606020202030204" pitchFamily="34" charset="0"/>
            </a:rPr>
            <a:t>Экология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317F107E-F919-4B34-B2B7-AE9DFF6DDC7D}" type="parTrans" cxnId="{26DF4F7D-73C0-40D5-813C-0DBF683D0600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124F5364-8FD6-4CAE-B32E-BCF4E4AD8AD2}" type="sibTrans" cxnId="{26DF4F7D-73C0-40D5-813C-0DBF683D0600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73469D9E-8C37-4A72-A0D7-935E526B29A1}">
      <dgm:prSet custT="1"/>
      <dgm:spPr/>
      <dgm:t>
        <a:bodyPr/>
        <a:lstStyle/>
        <a:p>
          <a:r>
            <a:rPr lang="ru-RU" sz="1400" dirty="0" smtClean="0">
              <a:latin typeface="Arial Narrow" panose="020B0606020202030204" pitchFamily="34" charset="0"/>
            </a:rPr>
            <a:t>Безопасные и качественные автомобильные дороги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A03B4353-4DDF-493D-9A64-F9C65582F1B4}" type="parTrans" cxnId="{2279AF2B-39D3-489E-9B46-E6BC3E23228D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C51F7838-FD22-4DC1-933B-C511C206B563}" type="sibTrans" cxnId="{2279AF2B-39D3-489E-9B46-E6BC3E23228D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A6201C63-CCCE-4299-B791-B6C7D8E9E178}">
      <dgm:prSet custT="1"/>
      <dgm:spPr/>
      <dgm:t>
        <a:bodyPr/>
        <a:lstStyle/>
        <a:p>
          <a:r>
            <a:rPr lang="ru-RU" sz="1400" dirty="0" smtClean="0">
              <a:latin typeface="Arial Narrow" panose="020B0606020202030204" pitchFamily="34" charset="0"/>
            </a:rPr>
            <a:t>Производительность труда и поддержка занятости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3ACF6BAD-3D2E-41CF-8874-D72E54FED96C}" type="parTrans" cxnId="{126AB0CD-7C3D-442E-BD41-74C1AE0687C4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4E321EE6-51D4-4AC2-90EF-E3E8225617CC}" type="sibTrans" cxnId="{126AB0CD-7C3D-442E-BD41-74C1AE0687C4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9CE0E37B-54E6-4322-86A0-4FFF055B2941}">
      <dgm:prSet custT="1"/>
      <dgm:spPr/>
      <dgm:t>
        <a:bodyPr/>
        <a:lstStyle/>
        <a:p>
          <a:r>
            <a:rPr lang="ru-RU" sz="1600" dirty="0" smtClean="0">
              <a:latin typeface="Arial Narrow" panose="020B0606020202030204" pitchFamily="34" charset="0"/>
            </a:rPr>
            <a:t>Наука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8366455A-9D8E-4889-8DE5-43375E8E4ED5}" type="parTrans" cxnId="{085729E4-0659-49A3-BC9F-0EA249E8ABEC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65F0722D-1E18-416A-BCDB-63F37150AE6F}" type="sibTrans" cxnId="{085729E4-0659-49A3-BC9F-0EA249E8ABEC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F00040BC-240C-47B1-9631-5856AA18525D}">
      <dgm:prSet custT="1"/>
      <dgm:spPr/>
      <dgm:t>
        <a:bodyPr/>
        <a:lstStyle/>
        <a:p>
          <a:r>
            <a:rPr lang="ru-RU" sz="1600" dirty="0" smtClean="0">
              <a:latin typeface="Arial Narrow" panose="020B0606020202030204" pitchFamily="34" charset="0"/>
            </a:rPr>
            <a:t>Цифровая экономика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BC485765-7957-4FE8-B650-B852092D4532}" type="parTrans" cxnId="{248C26E1-6DB0-4ABD-B389-BF3A4A5235C1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4457F7F8-7C21-4AB6-8AE1-8CBF4E2F3E3D}" type="sibTrans" cxnId="{248C26E1-6DB0-4ABD-B389-BF3A4A5235C1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C4D8171A-2F8D-420A-AC83-5991D7F847A1}">
      <dgm:prSet custT="1"/>
      <dgm:spPr/>
      <dgm:t>
        <a:bodyPr/>
        <a:lstStyle/>
        <a:p>
          <a:r>
            <a:rPr lang="ru-RU" sz="1600" dirty="0" smtClean="0">
              <a:latin typeface="Arial Narrow" panose="020B0606020202030204" pitchFamily="34" charset="0"/>
            </a:rPr>
            <a:t>Культура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8CA2C64B-5137-4013-94EB-09D617D42F7F}" type="parTrans" cxnId="{71B4212E-E8E1-4073-A327-C8302776A845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E312ADA0-6559-4303-AFED-42DA302714E0}" type="sibTrans" cxnId="{71B4212E-E8E1-4073-A327-C8302776A845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C703676C-0375-45BF-9F26-00DB24E54CC7}">
      <dgm:prSet custT="1"/>
      <dgm:spPr/>
      <dgm:t>
        <a:bodyPr/>
        <a:lstStyle/>
        <a:p>
          <a:r>
            <a:rPr lang="ru-RU" sz="1400" dirty="0" smtClean="0">
              <a:latin typeface="Arial Narrow" panose="020B0606020202030204" pitchFamily="34" charset="0"/>
            </a:rPr>
            <a:t>Малое и среднее предпринимательство и поддержка индивидуальной предпринимательской инициативы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5486726E-E8F7-4A90-BEC6-F4210A6932F7}" type="parTrans" cxnId="{DC4CE0BC-E8C3-4826-A6B3-4F07CA61FB8A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96A939C3-C748-437C-985D-4003AE3FE0F2}" type="sibTrans" cxnId="{DC4CE0BC-E8C3-4826-A6B3-4F07CA61FB8A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817C3D88-64C0-43DB-8AE6-435906A379AF}">
      <dgm:prSet custT="1"/>
      <dgm:spPr/>
      <dgm:t>
        <a:bodyPr/>
        <a:lstStyle/>
        <a:p>
          <a:r>
            <a:rPr lang="ru-RU" sz="1400" dirty="0" smtClean="0">
              <a:latin typeface="Arial Narrow" panose="020B0606020202030204" pitchFamily="34" charset="0"/>
            </a:rPr>
            <a:t>Международная кооперация и экспорт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FFDCF838-9011-4167-BFB7-BFC588ADC76A}" type="parTrans" cxnId="{0D377FC3-AC13-47C3-9E0D-2DF096025BDE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B40A8585-B645-40E1-8710-E59093631129}" type="sibTrans" cxnId="{0D377FC3-AC13-47C3-9E0D-2DF096025BDE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5B443333-71A9-40BE-9708-7EDDC51E7775}">
      <dgm:prSet custT="1"/>
      <dgm:spPr/>
      <dgm:t>
        <a:bodyPr/>
        <a:lstStyle/>
        <a:p>
          <a:r>
            <a:rPr lang="ru-RU" sz="1400" dirty="0" smtClean="0">
              <a:latin typeface="Arial Narrow" panose="020B0606020202030204" pitchFamily="34" charset="0"/>
            </a:rPr>
            <a:t>Комплексный план модернизации и расширения магистральной инфраструктуры 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8F7B966A-572F-447B-99D0-83CEF439BA8F}" type="parTrans" cxnId="{81DD0A74-DB91-49E4-9DE6-3E96D45F3E70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02FC9A6E-2FB0-4DA7-856D-A0E76D2E9602}" type="sibTrans" cxnId="{81DD0A74-DB91-49E4-9DE6-3E96D45F3E70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C629BDB1-DD7C-4472-B843-36416104CC25}" type="pres">
      <dgm:prSet presAssocID="{849E07DD-A5B0-427A-BADB-480EADEE364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094000-3D12-47F3-968E-652346C6A38C}" type="pres">
      <dgm:prSet presAssocID="{70FEB5CF-0BB8-4776-89A5-BC193BFCFEF9}" presName="centerShape" presStyleLbl="node0" presStyleIdx="0" presStyleCnt="1" custScaleX="222409" custScaleY="192383"/>
      <dgm:spPr/>
      <dgm:t>
        <a:bodyPr/>
        <a:lstStyle/>
        <a:p>
          <a:endParaRPr lang="ru-RU"/>
        </a:p>
      </dgm:t>
    </dgm:pt>
    <dgm:pt modelId="{385156A3-897D-4C52-A686-DE6CBF04F256}" type="pres">
      <dgm:prSet presAssocID="{D191030B-9FD7-4612-A3A3-7D84775EEDE9}" presName="Name9" presStyleLbl="parChTrans1D2" presStyleIdx="0" presStyleCnt="13"/>
      <dgm:spPr/>
      <dgm:t>
        <a:bodyPr/>
        <a:lstStyle/>
        <a:p>
          <a:endParaRPr lang="ru-RU"/>
        </a:p>
      </dgm:t>
    </dgm:pt>
    <dgm:pt modelId="{A1CA1A89-994E-4C92-AC8E-6B5D95DBDF6B}" type="pres">
      <dgm:prSet presAssocID="{D191030B-9FD7-4612-A3A3-7D84775EEDE9}" presName="connTx" presStyleLbl="parChTrans1D2" presStyleIdx="0" presStyleCnt="13"/>
      <dgm:spPr/>
      <dgm:t>
        <a:bodyPr/>
        <a:lstStyle/>
        <a:p>
          <a:endParaRPr lang="ru-RU"/>
        </a:p>
      </dgm:t>
    </dgm:pt>
    <dgm:pt modelId="{DA738CA4-1A3D-41AE-9C37-13F83B191D41}" type="pres">
      <dgm:prSet presAssocID="{20469BF1-2626-49C1-BD99-197326E59B57}" presName="node" presStyleLbl="node1" presStyleIdx="0" presStyleCnt="13" custScaleX="155703" custRadScaleRad="99748" custRadScaleInc="19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347F2-F936-450A-9BE0-AA63419A3256}" type="pres">
      <dgm:prSet presAssocID="{A179B136-F490-4BDE-8B05-254FB94F8D52}" presName="Name9" presStyleLbl="parChTrans1D2" presStyleIdx="1" presStyleCnt="13"/>
      <dgm:spPr/>
      <dgm:t>
        <a:bodyPr/>
        <a:lstStyle/>
        <a:p>
          <a:endParaRPr lang="ru-RU"/>
        </a:p>
      </dgm:t>
    </dgm:pt>
    <dgm:pt modelId="{26D61185-9154-4027-9CD3-C2F8AE4441B7}" type="pres">
      <dgm:prSet presAssocID="{A179B136-F490-4BDE-8B05-254FB94F8D52}" presName="connTx" presStyleLbl="parChTrans1D2" presStyleIdx="1" presStyleCnt="13"/>
      <dgm:spPr/>
      <dgm:t>
        <a:bodyPr/>
        <a:lstStyle/>
        <a:p>
          <a:endParaRPr lang="ru-RU"/>
        </a:p>
      </dgm:t>
    </dgm:pt>
    <dgm:pt modelId="{738A5433-B1CC-47C6-8EEC-43FB9F1D8C45}" type="pres">
      <dgm:prSet presAssocID="{5E3D8E66-8863-42D7-B322-E5602B7764AD}" presName="node" presStyleLbl="node1" presStyleIdx="1" presStyleCnt="13" custScaleX="217943" custRadScaleRad="124275" custRadScaleInc="97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9E844-81F7-4E42-8018-148A87A3B319}" type="pres">
      <dgm:prSet presAssocID="{7C54958C-904A-4034-B9B0-5E1F2B488415}" presName="Name9" presStyleLbl="parChTrans1D2" presStyleIdx="2" presStyleCnt="13"/>
      <dgm:spPr/>
      <dgm:t>
        <a:bodyPr/>
        <a:lstStyle/>
        <a:p>
          <a:endParaRPr lang="ru-RU"/>
        </a:p>
      </dgm:t>
    </dgm:pt>
    <dgm:pt modelId="{0C7AFC2D-FCDC-442D-A42E-254821CF394E}" type="pres">
      <dgm:prSet presAssocID="{7C54958C-904A-4034-B9B0-5E1F2B488415}" presName="connTx" presStyleLbl="parChTrans1D2" presStyleIdx="2" presStyleCnt="13"/>
      <dgm:spPr/>
      <dgm:t>
        <a:bodyPr/>
        <a:lstStyle/>
        <a:p>
          <a:endParaRPr lang="ru-RU"/>
        </a:p>
      </dgm:t>
    </dgm:pt>
    <dgm:pt modelId="{0DCA6255-9DCF-494E-B439-EAE851D246D7}" type="pres">
      <dgm:prSet presAssocID="{EAA85B16-D9B2-47E6-8316-C1E37F507C9F}" presName="node" presStyleLbl="node1" presStyleIdx="2" presStyleCnt="13" custScaleX="201207" custRadScaleRad="128231" custRadScaleInc="79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5B6BD-122D-4B6A-B58A-C5DF1DFBA5B5}" type="pres">
      <dgm:prSet presAssocID="{55241DA5-4723-4576-A068-CF37ADDE3407}" presName="Name9" presStyleLbl="parChTrans1D2" presStyleIdx="3" presStyleCnt="13"/>
      <dgm:spPr/>
      <dgm:t>
        <a:bodyPr/>
        <a:lstStyle/>
        <a:p>
          <a:endParaRPr lang="ru-RU"/>
        </a:p>
      </dgm:t>
    </dgm:pt>
    <dgm:pt modelId="{820A06E9-A490-4CD4-88EC-6D0BBFD5E9C3}" type="pres">
      <dgm:prSet presAssocID="{55241DA5-4723-4576-A068-CF37ADDE3407}" presName="connTx" presStyleLbl="parChTrans1D2" presStyleIdx="3" presStyleCnt="13"/>
      <dgm:spPr/>
      <dgm:t>
        <a:bodyPr/>
        <a:lstStyle/>
        <a:p>
          <a:endParaRPr lang="ru-RU"/>
        </a:p>
      </dgm:t>
    </dgm:pt>
    <dgm:pt modelId="{D5BAB8E3-222C-437C-A71B-0CD48876BA8E}" type="pres">
      <dgm:prSet presAssocID="{2AF386F0-9E07-420A-8C21-97E999FA6082}" presName="node" presStyleLbl="node1" presStyleIdx="3" presStyleCnt="13" custScaleX="248115" custRadScaleRad="133879" custRadScaleInc="20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54DB0-B38E-4BB1-A5DE-FC2296F68B90}" type="pres">
      <dgm:prSet presAssocID="{317F107E-F919-4B34-B2B7-AE9DFF6DDC7D}" presName="Name9" presStyleLbl="parChTrans1D2" presStyleIdx="4" presStyleCnt="13"/>
      <dgm:spPr/>
      <dgm:t>
        <a:bodyPr/>
        <a:lstStyle/>
        <a:p>
          <a:endParaRPr lang="ru-RU"/>
        </a:p>
      </dgm:t>
    </dgm:pt>
    <dgm:pt modelId="{ABD42B14-3386-4256-8334-4CD775679F32}" type="pres">
      <dgm:prSet presAssocID="{317F107E-F919-4B34-B2B7-AE9DFF6DDC7D}" presName="connTx" presStyleLbl="parChTrans1D2" presStyleIdx="4" presStyleCnt="13"/>
      <dgm:spPr/>
      <dgm:t>
        <a:bodyPr/>
        <a:lstStyle/>
        <a:p>
          <a:endParaRPr lang="ru-RU"/>
        </a:p>
      </dgm:t>
    </dgm:pt>
    <dgm:pt modelId="{33F6D1DE-AF01-4953-BCAD-5B414EB7C5D6}" type="pres">
      <dgm:prSet presAssocID="{785BED81-37ED-4A7C-BAF7-713CF3C5596E}" presName="node" presStyleLbl="node1" presStyleIdx="4" presStyleCnt="13" custScaleX="118210" custRadScaleRad="154309" custRadScaleInc="-48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AD477-280B-4584-8AAF-9C55D5D6A508}" type="pres">
      <dgm:prSet presAssocID="{A03B4353-4DDF-493D-9A64-F9C65582F1B4}" presName="Name9" presStyleLbl="parChTrans1D2" presStyleIdx="5" presStyleCnt="13"/>
      <dgm:spPr/>
      <dgm:t>
        <a:bodyPr/>
        <a:lstStyle/>
        <a:p>
          <a:endParaRPr lang="ru-RU"/>
        </a:p>
      </dgm:t>
    </dgm:pt>
    <dgm:pt modelId="{3153C598-8437-4C46-9CA8-A55218F5FD3C}" type="pres">
      <dgm:prSet presAssocID="{A03B4353-4DDF-493D-9A64-F9C65582F1B4}" presName="connTx" presStyleLbl="parChTrans1D2" presStyleIdx="5" presStyleCnt="13"/>
      <dgm:spPr/>
      <dgm:t>
        <a:bodyPr/>
        <a:lstStyle/>
        <a:p>
          <a:endParaRPr lang="ru-RU"/>
        </a:p>
      </dgm:t>
    </dgm:pt>
    <dgm:pt modelId="{58BC006F-2188-4A6B-BFEF-0115DF3355CC}" type="pres">
      <dgm:prSet presAssocID="{73469D9E-8C37-4A72-A0D7-935E526B29A1}" presName="node" presStyleLbl="node1" presStyleIdx="5" presStyleCnt="13" custScaleX="275893" custScaleY="79565" custRadScaleRad="151653" custRadScaleInc="-121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39B2B-1AE6-4ACB-9DC2-2CD79F1992B2}" type="pres">
      <dgm:prSet presAssocID="{3ACF6BAD-3D2E-41CF-8874-D72E54FED96C}" presName="Name9" presStyleLbl="parChTrans1D2" presStyleIdx="6" presStyleCnt="13"/>
      <dgm:spPr/>
      <dgm:t>
        <a:bodyPr/>
        <a:lstStyle/>
        <a:p>
          <a:endParaRPr lang="ru-RU"/>
        </a:p>
      </dgm:t>
    </dgm:pt>
    <dgm:pt modelId="{14DC1315-69E7-4856-AAE5-B90EB70C6EEC}" type="pres">
      <dgm:prSet presAssocID="{3ACF6BAD-3D2E-41CF-8874-D72E54FED96C}" presName="connTx" presStyleLbl="parChTrans1D2" presStyleIdx="6" presStyleCnt="13"/>
      <dgm:spPr/>
      <dgm:t>
        <a:bodyPr/>
        <a:lstStyle/>
        <a:p>
          <a:endParaRPr lang="ru-RU"/>
        </a:p>
      </dgm:t>
    </dgm:pt>
    <dgm:pt modelId="{EB3ECBFF-8EC7-4749-9142-D7438D33D80C}" type="pres">
      <dgm:prSet presAssocID="{A6201C63-CCCE-4299-B791-B6C7D8E9E178}" presName="node" presStyleLbl="node1" presStyleIdx="6" presStyleCnt="13" custScaleX="263505" custRadScaleRad="102294" custRadScaleInc="-19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99FC1-CB8C-4604-9291-8434CCC832A0}" type="pres">
      <dgm:prSet presAssocID="{8366455A-9D8E-4889-8DE5-43375E8E4ED5}" presName="Name9" presStyleLbl="parChTrans1D2" presStyleIdx="7" presStyleCnt="13"/>
      <dgm:spPr/>
      <dgm:t>
        <a:bodyPr/>
        <a:lstStyle/>
        <a:p>
          <a:endParaRPr lang="ru-RU"/>
        </a:p>
      </dgm:t>
    </dgm:pt>
    <dgm:pt modelId="{9FC839F3-44AF-4917-97F0-F7B170F9B781}" type="pres">
      <dgm:prSet presAssocID="{8366455A-9D8E-4889-8DE5-43375E8E4ED5}" presName="connTx" presStyleLbl="parChTrans1D2" presStyleIdx="7" presStyleCnt="13"/>
      <dgm:spPr/>
      <dgm:t>
        <a:bodyPr/>
        <a:lstStyle/>
        <a:p>
          <a:endParaRPr lang="ru-RU"/>
        </a:p>
      </dgm:t>
    </dgm:pt>
    <dgm:pt modelId="{350988F3-CEC3-44BD-9BB0-85C1DB83B191}" type="pres">
      <dgm:prSet presAssocID="{9CE0E37B-54E6-4322-86A0-4FFF055B2941}" presName="node" presStyleLbl="node1" presStyleIdx="7" presStyleCnt="13" custScaleX="130582" custRadScaleRad="110344" custRadScaleInc="96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A18B0-DE3E-40BD-9FEC-CB7304A076BA}" type="pres">
      <dgm:prSet presAssocID="{BC485765-7957-4FE8-B650-B852092D4532}" presName="Name9" presStyleLbl="parChTrans1D2" presStyleIdx="8" presStyleCnt="13"/>
      <dgm:spPr/>
      <dgm:t>
        <a:bodyPr/>
        <a:lstStyle/>
        <a:p>
          <a:endParaRPr lang="ru-RU"/>
        </a:p>
      </dgm:t>
    </dgm:pt>
    <dgm:pt modelId="{BB91333B-F362-41D2-B216-EAE2FDECAD3E}" type="pres">
      <dgm:prSet presAssocID="{BC485765-7957-4FE8-B650-B852092D4532}" presName="connTx" presStyleLbl="parChTrans1D2" presStyleIdx="8" presStyleCnt="13"/>
      <dgm:spPr/>
      <dgm:t>
        <a:bodyPr/>
        <a:lstStyle/>
        <a:p>
          <a:endParaRPr lang="ru-RU"/>
        </a:p>
      </dgm:t>
    </dgm:pt>
    <dgm:pt modelId="{2D7B8238-6A25-4271-B07B-C135EACE3571}" type="pres">
      <dgm:prSet presAssocID="{F00040BC-240C-47B1-9631-5856AA18525D}" presName="node" presStyleLbl="node1" presStyleIdx="8" presStyleCnt="13" custScaleX="189589" custRadScaleRad="137668" custRadScaleInc="94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955F0-AB2E-45AC-8AAB-B42AF3700347}" type="pres">
      <dgm:prSet presAssocID="{8CA2C64B-5137-4013-94EB-09D617D42F7F}" presName="Name9" presStyleLbl="parChTrans1D2" presStyleIdx="9" presStyleCnt="13"/>
      <dgm:spPr/>
      <dgm:t>
        <a:bodyPr/>
        <a:lstStyle/>
        <a:p>
          <a:endParaRPr lang="ru-RU"/>
        </a:p>
      </dgm:t>
    </dgm:pt>
    <dgm:pt modelId="{27305DC6-7D79-4FB0-B825-B2FF8436D89D}" type="pres">
      <dgm:prSet presAssocID="{8CA2C64B-5137-4013-94EB-09D617D42F7F}" presName="connTx" presStyleLbl="parChTrans1D2" presStyleIdx="9" presStyleCnt="13"/>
      <dgm:spPr/>
      <dgm:t>
        <a:bodyPr/>
        <a:lstStyle/>
        <a:p>
          <a:endParaRPr lang="ru-RU"/>
        </a:p>
      </dgm:t>
    </dgm:pt>
    <dgm:pt modelId="{D03FE1D1-5932-4145-A343-717BA214BA60}" type="pres">
      <dgm:prSet presAssocID="{C4D8171A-2F8D-420A-AC83-5991D7F847A1}" presName="node" presStyleLbl="node1" presStyleIdx="9" presStyleCnt="13" custScaleX="126961" custRadScaleRad="151500" custRadScaleInc="41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86FED-0968-4B39-AE4C-9872FA24AD4E}" type="pres">
      <dgm:prSet presAssocID="{5486726E-E8F7-4A90-BEC6-F4210A6932F7}" presName="Name9" presStyleLbl="parChTrans1D2" presStyleIdx="10" presStyleCnt="13"/>
      <dgm:spPr/>
      <dgm:t>
        <a:bodyPr/>
        <a:lstStyle/>
        <a:p>
          <a:endParaRPr lang="ru-RU"/>
        </a:p>
      </dgm:t>
    </dgm:pt>
    <dgm:pt modelId="{B5AE84AF-DA45-4589-8434-FB541CBF48D7}" type="pres">
      <dgm:prSet presAssocID="{5486726E-E8F7-4A90-BEC6-F4210A6932F7}" presName="connTx" presStyleLbl="parChTrans1D2" presStyleIdx="10" presStyleCnt="13"/>
      <dgm:spPr/>
      <dgm:t>
        <a:bodyPr/>
        <a:lstStyle/>
        <a:p>
          <a:endParaRPr lang="ru-RU"/>
        </a:p>
      </dgm:t>
    </dgm:pt>
    <dgm:pt modelId="{FEA3C195-481F-4ED0-92A0-ED747D3EC226}" type="pres">
      <dgm:prSet presAssocID="{C703676C-0375-45BF-9F26-00DB24E54CC7}" presName="node" presStyleLbl="node1" presStyleIdx="10" presStyleCnt="13" custScaleX="351191" custScaleY="127890" custRadScaleRad="151275" custRadScaleInc="-26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9264E-FF3B-488A-80A1-374CDD82E392}" type="pres">
      <dgm:prSet presAssocID="{FFDCF838-9011-4167-BFB7-BFC588ADC76A}" presName="Name9" presStyleLbl="parChTrans1D2" presStyleIdx="11" presStyleCnt="13"/>
      <dgm:spPr/>
      <dgm:t>
        <a:bodyPr/>
        <a:lstStyle/>
        <a:p>
          <a:endParaRPr lang="ru-RU"/>
        </a:p>
      </dgm:t>
    </dgm:pt>
    <dgm:pt modelId="{B45A4163-5484-4683-8B3B-59320F432F2E}" type="pres">
      <dgm:prSet presAssocID="{FFDCF838-9011-4167-BFB7-BFC588ADC76A}" presName="connTx" presStyleLbl="parChTrans1D2" presStyleIdx="11" presStyleCnt="13"/>
      <dgm:spPr/>
      <dgm:t>
        <a:bodyPr/>
        <a:lstStyle/>
        <a:p>
          <a:endParaRPr lang="ru-RU"/>
        </a:p>
      </dgm:t>
    </dgm:pt>
    <dgm:pt modelId="{18699D8A-DFF7-4438-A3C3-265088E309D0}" type="pres">
      <dgm:prSet presAssocID="{817C3D88-64C0-43DB-8AE6-435906A379AF}" presName="node" presStyleLbl="node1" presStyleIdx="11" presStyleCnt="13" custScaleX="201131" custRadScaleRad="174439" custRadScaleInc="-103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B2F91-2B4B-47EC-AEEE-0CDC40CD498E}" type="pres">
      <dgm:prSet presAssocID="{8F7B966A-572F-447B-99D0-83CEF439BA8F}" presName="Name9" presStyleLbl="parChTrans1D2" presStyleIdx="12" presStyleCnt="13"/>
      <dgm:spPr/>
      <dgm:t>
        <a:bodyPr/>
        <a:lstStyle/>
        <a:p>
          <a:endParaRPr lang="ru-RU"/>
        </a:p>
      </dgm:t>
    </dgm:pt>
    <dgm:pt modelId="{2ABF2C62-2B36-444B-BF8C-7AAA55A54762}" type="pres">
      <dgm:prSet presAssocID="{8F7B966A-572F-447B-99D0-83CEF439BA8F}" presName="connTx" presStyleLbl="parChTrans1D2" presStyleIdx="12" presStyleCnt="13"/>
      <dgm:spPr/>
      <dgm:t>
        <a:bodyPr/>
        <a:lstStyle/>
        <a:p>
          <a:endParaRPr lang="ru-RU"/>
        </a:p>
      </dgm:t>
    </dgm:pt>
    <dgm:pt modelId="{2FB65AC3-8241-4030-AB22-9250966CED4C}" type="pres">
      <dgm:prSet presAssocID="{5B443333-71A9-40BE-9708-7EDDC51E7775}" presName="node" presStyleLbl="node1" presStyleIdx="12" presStyleCnt="13" custScaleX="394686" custRadScaleRad="146701" custRadScaleInc="-124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BD2BB2-40CD-4BD0-AE99-8DA184E55DCF}" type="presOf" srcId="{C703676C-0375-45BF-9F26-00DB24E54CC7}" destId="{FEA3C195-481F-4ED0-92A0-ED747D3EC226}" srcOrd="0" destOrd="0" presId="urn:microsoft.com/office/officeart/2005/8/layout/radial1"/>
    <dgm:cxn modelId="{9BB12497-D7EC-41F9-900E-1F0EE50594DA}" type="presOf" srcId="{D191030B-9FD7-4612-A3A3-7D84775EEDE9}" destId="{385156A3-897D-4C52-A686-DE6CBF04F256}" srcOrd="0" destOrd="0" presId="urn:microsoft.com/office/officeart/2005/8/layout/radial1"/>
    <dgm:cxn modelId="{E10745D8-E18F-4450-A29C-F2CB32067891}" type="presOf" srcId="{BC485765-7957-4FE8-B650-B852092D4532}" destId="{BB91333B-F362-41D2-B216-EAE2FDECAD3E}" srcOrd="1" destOrd="0" presId="urn:microsoft.com/office/officeart/2005/8/layout/radial1"/>
    <dgm:cxn modelId="{5C9CB0B4-9965-4A8F-B8F1-46925483210F}" type="presOf" srcId="{7C54958C-904A-4034-B9B0-5E1F2B488415}" destId="{C609E844-81F7-4E42-8018-148A87A3B319}" srcOrd="0" destOrd="0" presId="urn:microsoft.com/office/officeart/2005/8/layout/radial1"/>
    <dgm:cxn modelId="{BB044304-2475-4B0C-A663-E28D8373A523}" type="presOf" srcId="{8CA2C64B-5137-4013-94EB-09D617D42F7F}" destId="{F05955F0-AB2E-45AC-8AAB-B42AF3700347}" srcOrd="0" destOrd="0" presId="urn:microsoft.com/office/officeart/2005/8/layout/radial1"/>
    <dgm:cxn modelId="{54F0A5E4-BDFA-4E59-BB91-7C30576F8563}" type="presOf" srcId="{2AF386F0-9E07-420A-8C21-97E999FA6082}" destId="{D5BAB8E3-222C-437C-A71B-0CD48876BA8E}" srcOrd="0" destOrd="0" presId="urn:microsoft.com/office/officeart/2005/8/layout/radial1"/>
    <dgm:cxn modelId="{3FC1991B-94F2-4DEE-B423-A28FDD55D330}" type="presOf" srcId="{3ACF6BAD-3D2E-41CF-8874-D72E54FED96C}" destId="{14DC1315-69E7-4856-AAE5-B90EB70C6EEC}" srcOrd="1" destOrd="0" presId="urn:microsoft.com/office/officeart/2005/8/layout/radial1"/>
    <dgm:cxn modelId="{4D44555A-EB03-4845-BA58-4A4CBAD62F1F}" srcId="{70FEB5CF-0BB8-4776-89A5-BC193BFCFEF9}" destId="{20469BF1-2626-49C1-BD99-197326E59B57}" srcOrd="0" destOrd="0" parTransId="{D191030B-9FD7-4612-A3A3-7D84775EEDE9}" sibTransId="{4341C09F-2873-419A-B77C-FFDA810A0CB3}"/>
    <dgm:cxn modelId="{0DD0E4CF-DCC4-4255-8AC9-97FAD23D3211}" type="presOf" srcId="{FFDCF838-9011-4167-BFB7-BFC588ADC76A}" destId="{4A99264E-FF3B-488A-80A1-374CDD82E392}" srcOrd="0" destOrd="0" presId="urn:microsoft.com/office/officeart/2005/8/layout/radial1"/>
    <dgm:cxn modelId="{F0168063-B1E3-480C-9001-D767D1774EDB}" type="presOf" srcId="{F00040BC-240C-47B1-9631-5856AA18525D}" destId="{2D7B8238-6A25-4271-B07B-C135EACE3571}" srcOrd="0" destOrd="0" presId="urn:microsoft.com/office/officeart/2005/8/layout/radial1"/>
    <dgm:cxn modelId="{7330C2AE-6F65-4F48-B09A-9B40B100F132}" type="presOf" srcId="{55241DA5-4723-4576-A068-CF37ADDE3407}" destId="{820A06E9-A490-4CD4-88EC-6D0BBFD5E9C3}" srcOrd="1" destOrd="0" presId="urn:microsoft.com/office/officeart/2005/8/layout/radial1"/>
    <dgm:cxn modelId="{1F10189A-7F80-4E30-B87F-5AF9AC3A17A7}" type="presOf" srcId="{BC485765-7957-4FE8-B650-B852092D4532}" destId="{F8FA18B0-DE3E-40BD-9FEC-CB7304A076BA}" srcOrd="0" destOrd="0" presId="urn:microsoft.com/office/officeart/2005/8/layout/radial1"/>
    <dgm:cxn modelId="{CC42B586-ED24-45C5-BEA5-6D13D95E3193}" type="presOf" srcId="{5E3D8E66-8863-42D7-B322-E5602B7764AD}" destId="{738A5433-B1CC-47C6-8EEC-43FB9F1D8C45}" srcOrd="0" destOrd="0" presId="urn:microsoft.com/office/officeart/2005/8/layout/radial1"/>
    <dgm:cxn modelId="{8B13C675-D684-46E6-9C45-B9A427806BAF}" type="presOf" srcId="{D191030B-9FD7-4612-A3A3-7D84775EEDE9}" destId="{A1CA1A89-994E-4C92-AC8E-6B5D95DBDF6B}" srcOrd="1" destOrd="0" presId="urn:microsoft.com/office/officeart/2005/8/layout/radial1"/>
    <dgm:cxn modelId="{085729E4-0659-49A3-BC9F-0EA249E8ABEC}" srcId="{70FEB5CF-0BB8-4776-89A5-BC193BFCFEF9}" destId="{9CE0E37B-54E6-4322-86A0-4FFF055B2941}" srcOrd="7" destOrd="0" parTransId="{8366455A-9D8E-4889-8DE5-43375E8E4ED5}" sibTransId="{65F0722D-1E18-416A-BCDB-63F37150AE6F}"/>
    <dgm:cxn modelId="{7AB3DC5F-AC8D-459B-A303-9456BEBDEF93}" type="presOf" srcId="{73469D9E-8C37-4A72-A0D7-935E526B29A1}" destId="{58BC006F-2188-4A6B-BFEF-0115DF3355CC}" srcOrd="0" destOrd="0" presId="urn:microsoft.com/office/officeart/2005/8/layout/radial1"/>
    <dgm:cxn modelId="{131C8DEE-C172-4C05-BF7B-BAC9F47ECA53}" type="presOf" srcId="{8366455A-9D8E-4889-8DE5-43375E8E4ED5}" destId="{9FC839F3-44AF-4917-97F0-F7B170F9B781}" srcOrd="1" destOrd="0" presId="urn:microsoft.com/office/officeart/2005/8/layout/radial1"/>
    <dgm:cxn modelId="{B094E556-2003-4367-86A3-F19DF2032A99}" type="presOf" srcId="{9CE0E37B-54E6-4322-86A0-4FFF055B2941}" destId="{350988F3-CEC3-44BD-9BB0-85C1DB83B191}" srcOrd="0" destOrd="0" presId="urn:microsoft.com/office/officeart/2005/8/layout/radial1"/>
    <dgm:cxn modelId="{E3FA578B-CA44-4130-B8CD-7D329812AE51}" type="presOf" srcId="{70FEB5CF-0BB8-4776-89A5-BC193BFCFEF9}" destId="{42094000-3D12-47F3-968E-652346C6A38C}" srcOrd="0" destOrd="0" presId="urn:microsoft.com/office/officeart/2005/8/layout/radial1"/>
    <dgm:cxn modelId="{876A411F-6A61-44B1-8D6D-00BFFBE443EE}" srcId="{70FEB5CF-0BB8-4776-89A5-BC193BFCFEF9}" destId="{5E3D8E66-8863-42D7-B322-E5602B7764AD}" srcOrd="1" destOrd="0" parTransId="{A179B136-F490-4BDE-8B05-254FB94F8D52}" sibTransId="{6C7E28FA-D199-405E-8CED-4631875F5C10}"/>
    <dgm:cxn modelId="{BB31A811-B393-49C1-9D1E-59047B213474}" type="presOf" srcId="{A6201C63-CCCE-4299-B791-B6C7D8E9E178}" destId="{EB3ECBFF-8EC7-4749-9142-D7438D33D80C}" srcOrd="0" destOrd="0" presId="urn:microsoft.com/office/officeart/2005/8/layout/radial1"/>
    <dgm:cxn modelId="{E96C1742-02A0-4153-A49C-5C3581CB0A17}" srcId="{70FEB5CF-0BB8-4776-89A5-BC193BFCFEF9}" destId="{2AF386F0-9E07-420A-8C21-97E999FA6082}" srcOrd="3" destOrd="0" parTransId="{55241DA5-4723-4576-A068-CF37ADDE3407}" sibTransId="{8294628A-4F2D-4435-8C12-BB868F6C66FC}"/>
    <dgm:cxn modelId="{2279AF2B-39D3-489E-9B46-E6BC3E23228D}" srcId="{70FEB5CF-0BB8-4776-89A5-BC193BFCFEF9}" destId="{73469D9E-8C37-4A72-A0D7-935E526B29A1}" srcOrd="5" destOrd="0" parTransId="{A03B4353-4DDF-493D-9A64-F9C65582F1B4}" sibTransId="{C51F7838-FD22-4DC1-933B-C511C206B563}"/>
    <dgm:cxn modelId="{34C30A6D-ADCB-4CE4-A282-18B4F733427C}" type="presOf" srcId="{FFDCF838-9011-4167-BFB7-BFC588ADC76A}" destId="{B45A4163-5484-4683-8B3B-59320F432F2E}" srcOrd="1" destOrd="0" presId="urn:microsoft.com/office/officeart/2005/8/layout/radial1"/>
    <dgm:cxn modelId="{B69E5CDC-F6EA-488C-B966-F4E98C96DCD9}" type="presOf" srcId="{3ACF6BAD-3D2E-41CF-8874-D72E54FED96C}" destId="{A3A39B2B-1AE6-4ACB-9DC2-2CD79F1992B2}" srcOrd="0" destOrd="0" presId="urn:microsoft.com/office/officeart/2005/8/layout/radial1"/>
    <dgm:cxn modelId="{446CF68D-FA57-461A-8EF8-A599E72A20ED}" type="presOf" srcId="{8F7B966A-572F-447B-99D0-83CEF439BA8F}" destId="{B77B2F91-2B4B-47EC-AEEE-0CDC40CD498E}" srcOrd="0" destOrd="0" presId="urn:microsoft.com/office/officeart/2005/8/layout/radial1"/>
    <dgm:cxn modelId="{CE39E68D-8147-48A7-802F-2592A7B2D120}" srcId="{70FEB5CF-0BB8-4776-89A5-BC193BFCFEF9}" destId="{EAA85B16-D9B2-47E6-8316-C1E37F507C9F}" srcOrd="2" destOrd="0" parTransId="{7C54958C-904A-4034-B9B0-5E1F2B488415}" sibTransId="{43B0ECAB-BD0C-4BE5-AF6B-0F9052FBB588}"/>
    <dgm:cxn modelId="{39F62F93-CC97-43E7-9A88-E9C0B423BD3F}" type="presOf" srcId="{5486726E-E8F7-4A90-BEC6-F4210A6932F7}" destId="{B5AE84AF-DA45-4589-8434-FB541CBF48D7}" srcOrd="1" destOrd="0" presId="urn:microsoft.com/office/officeart/2005/8/layout/radial1"/>
    <dgm:cxn modelId="{3F4C5EF6-DC50-4360-A170-9C1D009D07D5}" type="presOf" srcId="{5B443333-71A9-40BE-9708-7EDDC51E7775}" destId="{2FB65AC3-8241-4030-AB22-9250966CED4C}" srcOrd="0" destOrd="0" presId="urn:microsoft.com/office/officeart/2005/8/layout/radial1"/>
    <dgm:cxn modelId="{802C15A7-153D-454A-B932-C09DCEAC1F54}" type="presOf" srcId="{A03B4353-4DDF-493D-9A64-F9C65582F1B4}" destId="{F7CAD477-280B-4584-8AAF-9C55D5D6A508}" srcOrd="0" destOrd="0" presId="urn:microsoft.com/office/officeart/2005/8/layout/radial1"/>
    <dgm:cxn modelId="{A6D6E14F-9938-406A-8EFC-B0A510089865}" srcId="{849E07DD-A5B0-427A-BADB-480EADEE3644}" destId="{70FEB5CF-0BB8-4776-89A5-BC193BFCFEF9}" srcOrd="0" destOrd="0" parTransId="{A0982890-4A15-4706-95B5-8205F15F4B05}" sibTransId="{FB9B2E7E-006F-4421-95BB-F1F97E76D496}"/>
    <dgm:cxn modelId="{90C1D398-7D7A-4402-A441-8B4C543C7511}" type="presOf" srcId="{317F107E-F919-4B34-B2B7-AE9DFF6DDC7D}" destId="{F0654DB0-B38E-4BB1-A5DE-FC2296F68B90}" srcOrd="0" destOrd="0" presId="urn:microsoft.com/office/officeart/2005/8/layout/radial1"/>
    <dgm:cxn modelId="{9FEB8A15-9C65-4636-B9DE-386FC7949107}" type="presOf" srcId="{849E07DD-A5B0-427A-BADB-480EADEE3644}" destId="{C629BDB1-DD7C-4472-B843-36416104CC25}" srcOrd="0" destOrd="0" presId="urn:microsoft.com/office/officeart/2005/8/layout/radial1"/>
    <dgm:cxn modelId="{23046A5D-5A97-4416-8CEA-27F3CB6F9AC4}" type="presOf" srcId="{817C3D88-64C0-43DB-8AE6-435906A379AF}" destId="{18699D8A-DFF7-4438-A3C3-265088E309D0}" srcOrd="0" destOrd="0" presId="urn:microsoft.com/office/officeart/2005/8/layout/radial1"/>
    <dgm:cxn modelId="{62DE7D2D-224A-49ED-AEE7-5AA38B2896D1}" type="presOf" srcId="{785BED81-37ED-4A7C-BAF7-713CF3C5596E}" destId="{33F6D1DE-AF01-4953-BCAD-5B414EB7C5D6}" srcOrd="0" destOrd="0" presId="urn:microsoft.com/office/officeart/2005/8/layout/radial1"/>
    <dgm:cxn modelId="{126AB0CD-7C3D-442E-BD41-74C1AE0687C4}" srcId="{70FEB5CF-0BB8-4776-89A5-BC193BFCFEF9}" destId="{A6201C63-CCCE-4299-B791-B6C7D8E9E178}" srcOrd="6" destOrd="0" parTransId="{3ACF6BAD-3D2E-41CF-8874-D72E54FED96C}" sibTransId="{4E321EE6-51D4-4AC2-90EF-E3E8225617CC}"/>
    <dgm:cxn modelId="{47B08735-23A6-4E96-9FD3-94AB42C8FA73}" type="presOf" srcId="{317F107E-F919-4B34-B2B7-AE9DFF6DDC7D}" destId="{ABD42B14-3386-4256-8334-4CD775679F32}" srcOrd="1" destOrd="0" presId="urn:microsoft.com/office/officeart/2005/8/layout/radial1"/>
    <dgm:cxn modelId="{0D377FC3-AC13-47C3-9E0D-2DF096025BDE}" srcId="{70FEB5CF-0BB8-4776-89A5-BC193BFCFEF9}" destId="{817C3D88-64C0-43DB-8AE6-435906A379AF}" srcOrd="11" destOrd="0" parTransId="{FFDCF838-9011-4167-BFB7-BFC588ADC76A}" sibTransId="{B40A8585-B645-40E1-8710-E59093631129}"/>
    <dgm:cxn modelId="{119536C0-EB2B-4121-B4AD-92D2B21D106D}" type="presOf" srcId="{55241DA5-4723-4576-A068-CF37ADDE3407}" destId="{7DB5B6BD-122D-4B6A-B58A-C5DF1DFBA5B5}" srcOrd="0" destOrd="0" presId="urn:microsoft.com/office/officeart/2005/8/layout/radial1"/>
    <dgm:cxn modelId="{D3DCE161-9791-4AF0-99B3-CBBBFC70552C}" type="presOf" srcId="{5486726E-E8F7-4A90-BEC6-F4210A6932F7}" destId="{B6486FED-0968-4B39-AE4C-9872FA24AD4E}" srcOrd="0" destOrd="0" presId="urn:microsoft.com/office/officeart/2005/8/layout/radial1"/>
    <dgm:cxn modelId="{C1ACF00B-6674-4069-A41E-0B096B93CD59}" type="presOf" srcId="{A179B136-F490-4BDE-8B05-254FB94F8D52}" destId="{22D347F2-F936-450A-9BE0-AA63419A3256}" srcOrd="0" destOrd="0" presId="urn:microsoft.com/office/officeart/2005/8/layout/radial1"/>
    <dgm:cxn modelId="{71B4212E-E8E1-4073-A327-C8302776A845}" srcId="{70FEB5CF-0BB8-4776-89A5-BC193BFCFEF9}" destId="{C4D8171A-2F8D-420A-AC83-5991D7F847A1}" srcOrd="9" destOrd="0" parTransId="{8CA2C64B-5137-4013-94EB-09D617D42F7F}" sibTransId="{E312ADA0-6559-4303-AFED-42DA302714E0}"/>
    <dgm:cxn modelId="{58E45CD6-757E-4E92-852F-9CC1504F7ED4}" type="presOf" srcId="{A179B136-F490-4BDE-8B05-254FB94F8D52}" destId="{26D61185-9154-4027-9CD3-C2F8AE4441B7}" srcOrd="1" destOrd="0" presId="urn:microsoft.com/office/officeart/2005/8/layout/radial1"/>
    <dgm:cxn modelId="{5CEBA5E4-B184-42BB-9FDC-28A1EB575593}" type="presOf" srcId="{20469BF1-2626-49C1-BD99-197326E59B57}" destId="{DA738CA4-1A3D-41AE-9C37-13F83B191D41}" srcOrd="0" destOrd="0" presId="urn:microsoft.com/office/officeart/2005/8/layout/radial1"/>
    <dgm:cxn modelId="{6AC4D23F-D37E-4997-81CB-20578010E45B}" type="presOf" srcId="{EAA85B16-D9B2-47E6-8316-C1E37F507C9F}" destId="{0DCA6255-9DCF-494E-B439-EAE851D246D7}" srcOrd="0" destOrd="0" presId="urn:microsoft.com/office/officeart/2005/8/layout/radial1"/>
    <dgm:cxn modelId="{DC4CE0BC-E8C3-4826-A6B3-4F07CA61FB8A}" srcId="{70FEB5CF-0BB8-4776-89A5-BC193BFCFEF9}" destId="{C703676C-0375-45BF-9F26-00DB24E54CC7}" srcOrd="10" destOrd="0" parTransId="{5486726E-E8F7-4A90-BEC6-F4210A6932F7}" sibTransId="{96A939C3-C748-437C-985D-4003AE3FE0F2}"/>
    <dgm:cxn modelId="{7302B650-3678-43BD-B0AC-9AE09E2A6A8D}" type="presOf" srcId="{8F7B966A-572F-447B-99D0-83CEF439BA8F}" destId="{2ABF2C62-2B36-444B-BF8C-7AAA55A54762}" srcOrd="1" destOrd="0" presId="urn:microsoft.com/office/officeart/2005/8/layout/radial1"/>
    <dgm:cxn modelId="{26DF4F7D-73C0-40D5-813C-0DBF683D0600}" srcId="{70FEB5CF-0BB8-4776-89A5-BC193BFCFEF9}" destId="{785BED81-37ED-4A7C-BAF7-713CF3C5596E}" srcOrd="4" destOrd="0" parTransId="{317F107E-F919-4B34-B2B7-AE9DFF6DDC7D}" sibTransId="{124F5364-8FD6-4CAE-B32E-BCF4E4AD8AD2}"/>
    <dgm:cxn modelId="{93636861-873E-4339-A02F-CE04D63E01FE}" srcId="{849E07DD-A5B0-427A-BADB-480EADEE3644}" destId="{45C73607-87F7-422D-9168-BAE15FBE068F}" srcOrd="1" destOrd="0" parTransId="{A7911337-CFDD-406C-9896-DE3968E4849A}" sibTransId="{32FC3A10-1348-4931-B1E5-3BD13C48ADB3}"/>
    <dgm:cxn modelId="{04D16CCF-814F-4B84-A132-EEED2B5A7783}" type="presOf" srcId="{8366455A-9D8E-4889-8DE5-43375E8E4ED5}" destId="{9AA99FC1-CB8C-4604-9291-8434CCC832A0}" srcOrd="0" destOrd="0" presId="urn:microsoft.com/office/officeart/2005/8/layout/radial1"/>
    <dgm:cxn modelId="{01B032D4-34EF-4012-93C3-C0554AD0A659}" type="presOf" srcId="{A03B4353-4DDF-493D-9A64-F9C65582F1B4}" destId="{3153C598-8437-4C46-9CA8-A55218F5FD3C}" srcOrd="1" destOrd="0" presId="urn:microsoft.com/office/officeart/2005/8/layout/radial1"/>
    <dgm:cxn modelId="{81DD0A74-DB91-49E4-9DE6-3E96D45F3E70}" srcId="{70FEB5CF-0BB8-4776-89A5-BC193BFCFEF9}" destId="{5B443333-71A9-40BE-9708-7EDDC51E7775}" srcOrd="12" destOrd="0" parTransId="{8F7B966A-572F-447B-99D0-83CEF439BA8F}" sibTransId="{02FC9A6E-2FB0-4DA7-856D-A0E76D2E9602}"/>
    <dgm:cxn modelId="{93AAA352-6F8B-4DE0-8C9C-13B7BF812F6D}" type="presOf" srcId="{C4D8171A-2F8D-420A-AC83-5991D7F847A1}" destId="{D03FE1D1-5932-4145-A343-717BA214BA60}" srcOrd="0" destOrd="0" presId="urn:microsoft.com/office/officeart/2005/8/layout/radial1"/>
    <dgm:cxn modelId="{248C26E1-6DB0-4ABD-B389-BF3A4A5235C1}" srcId="{70FEB5CF-0BB8-4776-89A5-BC193BFCFEF9}" destId="{F00040BC-240C-47B1-9631-5856AA18525D}" srcOrd="8" destOrd="0" parTransId="{BC485765-7957-4FE8-B650-B852092D4532}" sibTransId="{4457F7F8-7C21-4AB6-8AE1-8CBF4E2F3E3D}"/>
    <dgm:cxn modelId="{DED0E196-AF86-4B63-AA3B-E8AC0DD126BA}" type="presOf" srcId="{7C54958C-904A-4034-B9B0-5E1F2B488415}" destId="{0C7AFC2D-FCDC-442D-A42E-254821CF394E}" srcOrd="1" destOrd="0" presId="urn:microsoft.com/office/officeart/2005/8/layout/radial1"/>
    <dgm:cxn modelId="{FCBC252D-4228-4136-AFE4-1379716A90E1}" type="presOf" srcId="{8CA2C64B-5137-4013-94EB-09D617D42F7F}" destId="{27305DC6-7D79-4FB0-B825-B2FF8436D89D}" srcOrd="1" destOrd="0" presId="urn:microsoft.com/office/officeart/2005/8/layout/radial1"/>
    <dgm:cxn modelId="{8832FB7A-95C9-46B9-A5E6-5E3612CAD09C}" type="presParOf" srcId="{C629BDB1-DD7C-4472-B843-36416104CC25}" destId="{42094000-3D12-47F3-968E-652346C6A38C}" srcOrd="0" destOrd="0" presId="urn:microsoft.com/office/officeart/2005/8/layout/radial1"/>
    <dgm:cxn modelId="{9E0344B9-4F15-4A6F-860C-61A86AB22518}" type="presParOf" srcId="{C629BDB1-DD7C-4472-B843-36416104CC25}" destId="{385156A3-897D-4C52-A686-DE6CBF04F256}" srcOrd="1" destOrd="0" presId="urn:microsoft.com/office/officeart/2005/8/layout/radial1"/>
    <dgm:cxn modelId="{1CC66843-7D18-4CFE-A5FF-0C0F7F78F966}" type="presParOf" srcId="{385156A3-897D-4C52-A686-DE6CBF04F256}" destId="{A1CA1A89-994E-4C92-AC8E-6B5D95DBDF6B}" srcOrd="0" destOrd="0" presId="urn:microsoft.com/office/officeart/2005/8/layout/radial1"/>
    <dgm:cxn modelId="{D3D239FA-461B-4F28-9DD1-44525D2A7FC9}" type="presParOf" srcId="{C629BDB1-DD7C-4472-B843-36416104CC25}" destId="{DA738CA4-1A3D-41AE-9C37-13F83B191D41}" srcOrd="2" destOrd="0" presId="urn:microsoft.com/office/officeart/2005/8/layout/radial1"/>
    <dgm:cxn modelId="{60759812-A775-4E1F-8D40-DBB2CCC089D7}" type="presParOf" srcId="{C629BDB1-DD7C-4472-B843-36416104CC25}" destId="{22D347F2-F936-450A-9BE0-AA63419A3256}" srcOrd="3" destOrd="0" presId="urn:microsoft.com/office/officeart/2005/8/layout/radial1"/>
    <dgm:cxn modelId="{25858884-5E05-40FB-9BF9-18CCE56F358A}" type="presParOf" srcId="{22D347F2-F936-450A-9BE0-AA63419A3256}" destId="{26D61185-9154-4027-9CD3-C2F8AE4441B7}" srcOrd="0" destOrd="0" presId="urn:microsoft.com/office/officeart/2005/8/layout/radial1"/>
    <dgm:cxn modelId="{874E0267-6668-43D9-8852-7F26FD3D1B57}" type="presParOf" srcId="{C629BDB1-DD7C-4472-B843-36416104CC25}" destId="{738A5433-B1CC-47C6-8EEC-43FB9F1D8C45}" srcOrd="4" destOrd="0" presId="urn:microsoft.com/office/officeart/2005/8/layout/radial1"/>
    <dgm:cxn modelId="{BE34E351-FCF0-4051-B417-A951D06E60D6}" type="presParOf" srcId="{C629BDB1-DD7C-4472-B843-36416104CC25}" destId="{C609E844-81F7-4E42-8018-148A87A3B319}" srcOrd="5" destOrd="0" presId="urn:microsoft.com/office/officeart/2005/8/layout/radial1"/>
    <dgm:cxn modelId="{1D6BAFE3-37BD-4205-9653-A81297FD3EBF}" type="presParOf" srcId="{C609E844-81F7-4E42-8018-148A87A3B319}" destId="{0C7AFC2D-FCDC-442D-A42E-254821CF394E}" srcOrd="0" destOrd="0" presId="urn:microsoft.com/office/officeart/2005/8/layout/radial1"/>
    <dgm:cxn modelId="{6BD2A585-61E2-4DE5-9204-4D4EFF22227B}" type="presParOf" srcId="{C629BDB1-DD7C-4472-B843-36416104CC25}" destId="{0DCA6255-9DCF-494E-B439-EAE851D246D7}" srcOrd="6" destOrd="0" presId="urn:microsoft.com/office/officeart/2005/8/layout/radial1"/>
    <dgm:cxn modelId="{3F21F790-DE2E-4B39-9663-DB2313CD72B1}" type="presParOf" srcId="{C629BDB1-DD7C-4472-B843-36416104CC25}" destId="{7DB5B6BD-122D-4B6A-B58A-C5DF1DFBA5B5}" srcOrd="7" destOrd="0" presId="urn:microsoft.com/office/officeart/2005/8/layout/radial1"/>
    <dgm:cxn modelId="{09BB949A-FA04-4BC5-8023-0E71009FC6D3}" type="presParOf" srcId="{7DB5B6BD-122D-4B6A-B58A-C5DF1DFBA5B5}" destId="{820A06E9-A490-4CD4-88EC-6D0BBFD5E9C3}" srcOrd="0" destOrd="0" presId="urn:microsoft.com/office/officeart/2005/8/layout/radial1"/>
    <dgm:cxn modelId="{22AF28A9-1D67-4B06-AE62-7FBCF7819E7A}" type="presParOf" srcId="{C629BDB1-DD7C-4472-B843-36416104CC25}" destId="{D5BAB8E3-222C-437C-A71B-0CD48876BA8E}" srcOrd="8" destOrd="0" presId="urn:microsoft.com/office/officeart/2005/8/layout/radial1"/>
    <dgm:cxn modelId="{F5E8F924-C4FF-4C8F-84E6-91974CBB253D}" type="presParOf" srcId="{C629BDB1-DD7C-4472-B843-36416104CC25}" destId="{F0654DB0-B38E-4BB1-A5DE-FC2296F68B90}" srcOrd="9" destOrd="0" presId="urn:microsoft.com/office/officeart/2005/8/layout/radial1"/>
    <dgm:cxn modelId="{9F6F94AA-D412-4F7B-A92C-78FCB7E1FDDA}" type="presParOf" srcId="{F0654DB0-B38E-4BB1-A5DE-FC2296F68B90}" destId="{ABD42B14-3386-4256-8334-4CD775679F32}" srcOrd="0" destOrd="0" presId="urn:microsoft.com/office/officeart/2005/8/layout/radial1"/>
    <dgm:cxn modelId="{B5D60971-01EF-4317-A0BF-C598160B289F}" type="presParOf" srcId="{C629BDB1-DD7C-4472-B843-36416104CC25}" destId="{33F6D1DE-AF01-4953-BCAD-5B414EB7C5D6}" srcOrd="10" destOrd="0" presId="urn:microsoft.com/office/officeart/2005/8/layout/radial1"/>
    <dgm:cxn modelId="{89A5A638-2755-4FEB-A33E-654A6B7C7DCF}" type="presParOf" srcId="{C629BDB1-DD7C-4472-B843-36416104CC25}" destId="{F7CAD477-280B-4584-8AAF-9C55D5D6A508}" srcOrd="11" destOrd="0" presId="urn:microsoft.com/office/officeart/2005/8/layout/radial1"/>
    <dgm:cxn modelId="{B659F288-9AD3-444E-B172-DE0243DADF71}" type="presParOf" srcId="{F7CAD477-280B-4584-8AAF-9C55D5D6A508}" destId="{3153C598-8437-4C46-9CA8-A55218F5FD3C}" srcOrd="0" destOrd="0" presId="urn:microsoft.com/office/officeart/2005/8/layout/radial1"/>
    <dgm:cxn modelId="{B7FB6A43-16EA-480F-B690-52FCD56D6B21}" type="presParOf" srcId="{C629BDB1-DD7C-4472-B843-36416104CC25}" destId="{58BC006F-2188-4A6B-BFEF-0115DF3355CC}" srcOrd="12" destOrd="0" presId="urn:microsoft.com/office/officeart/2005/8/layout/radial1"/>
    <dgm:cxn modelId="{B9916FDC-37B7-4318-9690-51BC76FD8A19}" type="presParOf" srcId="{C629BDB1-DD7C-4472-B843-36416104CC25}" destId="{A3A39B2B-1AE6-4ACB-9DC2-2CD79F1992B2}" srcOrd="13" destOrd="0" presId="urn:microsoft.com/office/officeart/2005/8/layout/radial1"/>
    <dgm:cxn modelId="{35037309-0C5F-4950-AD57-6A2818F6012C}" type="presParOf" srcId="{A3A39B2B-1AE6-4ACB-9DC2-2CD79F1992B2}" destId="{14DC1315-69E7-4856-AAE5-B90EB70C6EEC}" srcOrd="0" destOrd="0" presId="urn:microsoft.com/office/officeart/2005/8/layout/radial1"/>
    <dgm:cxn modelId="{62AF9FFE-2080-4442-8D21-48E07F6A7D19}" type="presParOf" srcId="{C629BDB1-DD7C-4472-B843-36416104CC25}" destId="{EB3ECBFF-8EC7-4749-9142-D7438D33D80C}" srcOrd="14" destOrd="0" presId="urn:microsoft.com/office/officeart/2005/8/layout/radial1"/>
    <dgm:cxn modelId="{4E1BCD04-3301-4E35-9EB9-A28EE3EACBD6}" type="presParOf" srcId="{C629BDB1-DD7C-4472-B843-36416104CC25}" destId="{9AA99FC1-CB8C-4604-9291-8434CCC832A0}" srcOrd="15" destOrd="0" presId="urn:microsoft.com/office/officeart/2005/8/layout/radial1"/>
    <dgm:cxn modelId="{FB77EC1E-AF8B-48BB-AA5A-52C3FA311844}" type="presParOf" srcId="{9AA99FC1-CB8C-4604-9291-8434CCC832A0}" destId="{9FC839F3-44AF-4917-97F0-F7B170F9B781}" srcOrd="0" destOrd="0" presId="urn:microsoft.com/office/officeart/2005/8/layout/radial1"/>
    <dgm:cxn modelId="{51A94E63-AFEF-488A-A079-0E9F1854E084}" type="presParOf" srcId="{C629BDB1-DD7C-4472-B843-36416104CC25}" destId="{350988F3-CEC3-44BD-9BB0-85C1DB83B191}" srcOrd="16" destOrd="0" presId="urn:microsoft.com/office/officeart/2005/8/layout/radial1"/>
    <dgm:cxn modelId="{B2CFA237-A6DF-4EAC-92F3-68208320E62F}" type="presParOf" srcId="{C629BDB1-DD7C-4472-B843-36416104CC25}" destId="{F8FA18B0-DE3E-40BD-9FEC-CB7304A076BA}" srcOrd="17" destOrd="0" presId="urn:microsoft.com/office/officeart/2005/8/layout/radial1"/>
    <dgm:cxn modelId="{472AC1FD-F070-437F-8095-FC530ED8A8D5}" type="presParOf" srcId="{F8FA18B0-DE3E-40BD-9FEC-CB7304A076BA}" destId="{BB91333B-F362-41D2-B216-EAE2FDECAD3E}" srcOrd="0" destOrd="0" presId="urn:microsoft.com/office/officeart/2005/8/layout/radial1"/>
    <dgm:cxn modelId="{4DD23352-58EF-4DDE-8A99-DD98121FB6A2}" type="presParOf" srcId="{C629BDB1-DD7C-4472-B843-36416104CC25}" destId="{2D7B8238-6A25-4271-B07B-C135EACE3571}" srcOrd="18" destOrd="0" presId="urn:microsoft.com/office/officeart/2005/8/layout/radial1"/>
    <dgm:cxn modelId="{1048424E-4D60-48E3-8B66-17E5A47D4EA7}" type="presParOf" srcId="{C629BDB1-DD7C-4472-B843-36416104CC25}" destId="{F05955F0-AB2E-45AC-8AAB-B42AF3700347}" srcOrd="19" destOrd="0" presId="urn:microsoft.com/office/officeart/2005/8/layout/radial1"/>
    <dgm:cxn modelId="{A7867A05-9FC5-4E5A-A5CA-3BCC23873F79}" type="presParOf" srcId="{F05955F0-AB2E-45AC-8AAB-B42AF3700347}" destId="{27305DC6-7D79-4FB0-B825-B2FF8436D89D}" srcOrd="0" destOrd="0" presId="urn:microsoft.com/office/officeart/2005/8/layout/radial1"/>
    <dgm:cxn modelId="{DA98D399-C5D6-47A7-A6AA-8DFD01565E56}" type="presParOf" srcId="{C629BDB1-DD7C-4472-B843-36416104CC25}" destId="{D03FE1D1-5932-4145-A343-717BA214BA60}" srcOrd="20" destOrd="0" presId="urn:microsoft.com/office/officeart/2005/8/layout/radial1"/>
    <dgm:cxn modelId="{451B01E6-46F8-41AE-9954-4BC45AC7DCF9}" type="presParOf" srcId="{C629BDB1-DD7C-4472-B843-36416104CC25}" destId="{B6486FED-0968-4B39-AE4C-9872FA24AD4E}" srcOrd="21" destOrd="0" presId="urn:microsoft.com/office/officeart/2005/8/layout/radial1"/>
    <dgm:cxn modelId="{A365D56A-61E5-4678-9DF9-9475C290B278}" type="presParOf" srcId="{B6486FED-0968-4B39-AE4C-9872FA24AD4E}" destId="{B5AE84AF-DA45-4589-8434-FB541CBF48D7}" srcOrd="0" destOrd="0" presId="urn:microsoft.com/office/officeart/2005/8/layout/radial1"/>
    <dgm:cxn modelId="{56B86DAD-D0B0-440A-A521-A0C9707CE72B}" type="presParOf" srcId="{C629BDB1-DD7C-4472-B843-36416104CC25}" destId="{FEA3C195-481F-4ED0-92A0-ED747D3EC226}" srcOrd="22" destOrd="0" presId="urn:microsoft.com/office/officeart/2005/8/layout/radial1"/>
    <dgm:cxn modelId="{B0C7EA63-9B99-4387-B3E0-6EED0FE62A65}" type="presParOf" srcId="{C629BDB1-DD7C-4472-B843-36416104CC25}" destId="{4A99264E-FF3B-488A-80A1-374CDD82E392}" srcOrd="23" destOrd="0" presId="urn:microsoft.com/office/officeart/2005/8/layout/radial1"/>
    <dgm:cxn modelId="{645F2D87-D5ED-45A2-A7BE-008CFB2091C7}" type="presParOf" srcId="{4A99264E-FF3B-488A-80A1-374CDD82E392}" destId="{B45A4163-5484-4683-8B3B-59320F432F2E}" srcOrd="0" destOrd="0" presId="urn:microsoft.com/office/officeart/2005/8/layout/radial1"/>
    <dgm:cxn modelId="{50C3D396-E792-4689-B6BE-93DDE64AA3C2}" type="presParOf" srcId="{C629BDB1-DD7C-4472-B843-36416104CC25}" destId="{18699D8A-DFF7-4438-A3C3-265088E309D0}" srcOrd="24" destOrd="0" presId="urn:microsoft.com/office/officeart/2005/8/layout/radial1"/>
    <dgm:cxn modelId="{E4DAAAAB-DA88-46EB-8752-F96B2A3844F3}" type="presParOf" srcId="{C629BDB1-DD7C-4472-B843-36416104CC25}" destId="{B77B2F91-2B4B-47EC-AEEE-0CDC40CD498E}" srcOrd="25" destOrd="0" presId="urn:microsoft.com/office/officeart/2005/8/layout/radial1"/>
    <dgm:cxn modelId="{F9E649D5-C8AA-4676-9A47-8458A5581E18}" type="presParOf" srcId="{B77B2F91-2B4B-47EC-AEEE-0CDC40CD498E}" destId="{2ABF2C62-2B36-444B-BF8C-7AAA55A54762}" srcOrd="0" destOrd="0" presId="urn:microsoft.com/office/officeart/2005/8/layout/radial1"/>
    <dgm:cxn modelId="{F2218BE8-6629-4AFC-A06A-D1C578985388}" type="presParOf" srcId="{C629BDB1-DD7C-4472-B843-36416104CC25}" destId="{2FB65AC3-8241-4030-AB22-9250966CED4C}" srcOrd="2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5A37D-DBA2-40EF-8A7E-294DE4C85889}">
      <dsp:nvSpPr>
        <dsp:cNvPr id="0" name=""/>
        <dsp:cNvSpPr/>
      </dsp:nvSpPr>
      <dsp:spPr>
        <a:xfrm>
          <a:off x="-6576283" y="-1006111"/>
          <a:ext cx="7830316" cy="7830316"/>
        </a:xfrm>
        <a:prstGeom prst="blockArc">
          <a:avLst>
            <a:gd name="adj1" fmla="val 18900000"/>
            <a:gd name="adj2" fmla="val 2700000"/>
            <a:gd name="adj3" fmla="val 276"/>
          </a:avLst>
        </a:pr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00D8A-445F-4232-B75E-E9DFE2818EB3}">
      <dsp:nvSpPr>
        <dsp:cNvPr id="0" name=""/>
        <dsp:cNvSpPr/>
      </dsp:nvSpPr>
      <dsp:spPr>
        <a:xfrm>
          <a:off x="807551" y="445002"/>
          <a:ext cx="7400165" cy="143723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62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rPr>
            <a:t>изменение налогообложения движимого имущества</a:t>
          </a:r>
          <a:endParaRPr lang="ru-RU" sz="2800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807551" y="445002"/>
        <a:ext cx="7400165" cy="1437231"/>
      </dsp:txXfrm>
    </dsp:sp>
    <dsp:sp modelId="{F01D2CE7-EF30-4B80-93BD-913E8BAE4A80}">
      <dsp:nvSpPr>
        <dsp:cNvPr id="0" name=""/>
        <dsp:cNvSpPr/>
      </dsp:nvSpPr>
      <dsp:spPr>
        <a:xfrm>
          <a:off x="80289" y="436356"/>
          <a:ext cx="1454523" cy="14545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9AEC3-089D-4B6B-8378-78E721C0A26B}">
      <dsp:nvSpPr>
        <dsp:cNvPr id="0" name=""/>
        <dsp:cNvSpPr/>
      </dsp:nvSpPr>
      <dsp:spPr>
        <a:xfrm>
          <a:off x="1230526" y="2190430"/>
          <a:ext cx="6977189" cy="143723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62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rPr>
            <a:t>корректировка порядка зачисления в региональные бюджеты акцизов на крепкую алкогольную продукцию и акцизов на средние дистилляты</a:t>
          </a:r>
          <a:endParaRPr lang="ru-RU" sz="2400" b="1" i="0" u="none" strike="noStrike" kern="1200" dirty="0" smtClean="0">
            <a:solidFill>
              <a:schemeClr val="accent2">
                <a:lumMod val="75000"/>
              </a:schemeClr>
            </a:solidFill>
            <a:effectLst/>
            <a:latin typeface="Arial Narrow" pitchFamily="34" charset="0"/>
            <a:cs typeface="Arial" panose="020B0604020202020204" pitchFamily="34" charset="0"/>
          </a:endParaRPr>
        </a:p>
      </dsp:txBody>
      <dsp:txXfrm>
        <a:off x="1230526" y="2190430"/>
        <a:ext cx="6977189" cy="1437231"/>
      </dsp:txXfrm>
    </dsp:sp>
    <dsp:sp modelId="{7900686D-C9B3-46E2-9320-09DFDED15620}">
      <dsp:nvSpPr>
        <dsp:cNvPr id="0" name=""/>
        <dsp:cNvSpPr/>
      </dsp:nvSpPr>
      <dsp:spPr>
        <a:xfrm>
          <a:off x="503265" y="2181784"/>
          <a:ext cx="1454523" cy="14545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7EBBB-22B0-47BD-B6D9-BC256289E672}">
      <dsp:nvSpPr>
        <dsp:cNvPr id="0" name=""/>
        <dsp:cNvSpPr/>
      </dsp:nvSpPr>
      <dsp:spPr>
        <a:xfrm>
          <a:off x="807551" y="4072665"/>
          <a:ext cx="7400165" cy="116361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62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rPr>
            <a:t>увеличение ставки НДС</a:t>
          </a:r>
          <a:endParaRPr lang="en-US" sz="2800" b="1" i="0" u="none" strike="noStrike" kern="1200" dirty="0" smtClean="0">
            <a:solidFill>
              <a:schemeClr val="accent2">
                <a:lumMod val="75000"/>
              </a:schemeClr>
            </a:solidFill>
            <a:effectLst/>
            <a:latin typeface="Arial Narrow" pitchFamily="34" charset="0"/>
            <a:cs typeface="Arial" panose="020B0604020202020204" pitchFamily="34" charset="0"/>
          </a:endParaRPr>
        </a:p>
      </dsp:txBody>
      <dsp:txXfrm>
        <a:off x="807551" y="4072665"/>
        <a:ext cx="7400165" cy="1163618"/>
      </dsp:txXfrm>
    </dsp:sp>
    <dsp:sp modelId="{28A9C59A-4D37-459E-B5BA-F9263CA5587D}">
      <dsp:nvSpPr>
        <dsp:cNvPr id="0" name=""/>
        <dsp:cNvSpPr/>
      </dsp:nvSpPr>
      <dsp:spPr>
        <a:xfrm>
          <a:off x="80289" y="3927212"/>
          <a:ext cx="1454523" cy="14545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94000-3D12-47F3-968E-652346C6A38C}">
      <dsp:nvSpPr>
        <dsp:cNvPr id="0" name=""/>
        <dsp:cNvSpPr/>
      </dsp:nvSpPr>
      <dsp:spPr>
        <a:xfrm>
          <a:off x="3535470" y="2011426"/>
          <a:ext cx="1959010" cy="16945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Национальные проекты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3822360" y="2259585"/>
        <a:ext cx="1385230" cy="1198218"/>
      </dsp:txXfrm>
    </dsp:sp>
    <dsp:sp modelId="{385156A3-897D-4C52-A686-DE6CBF04F256}">
      <dsp:nvSpPr>
        <dsp:cNvPr id="0" name=""/>
        <dsp:cNvSpPr/>
      </dsp:nvSpPr>
      <dsp:spPr>
        <a:xfrm rot="16363404">
          <a:off x="4030511" y="1452611"/>
          <a:ext cx="1101819" cy="18487"/>
        </a:xfrm>
        <a:custGeom>
          <a:avLst/>
          <a:gdLst/>
          <a:ahLst/>
          <a:cxnLst/>
          <a:rect l="0" t="0" r="0" b="0"/>
          <a:pathLst>
            <a:path>
              <a:moveTo>
                <a:pt x="0" y="9243"/>
              </a:moveTo>
              <a:lnTo>
                <a:pt x="1101819" y="9243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 Narrow" panose="020B0606020202030204" pitchFamily="34" charset="0"/>
          </a:endParaRPr>
        </a:p>
      </dsp:txBody>
      <dsp:txXfrm>
        <a:off x="4553875" y="1434309"/>
        <a:ext cx="55090" cy="55090"/>
      </dsp:txXfrm>
    </dsp:sp>
    <dsp:sp modelId="{DA738CA4-1A3D-41AE-9C37-13F83B191D41}">
      <dsp:nvSpPr>
        <dsp:cNvPr id="0" name=""/>
        <dsp:cNvSpPr/>
      </dsp:nvSpPr>
      <dsp:spPr>
        <a:xfrm>
          <a:off x="3942809" y="30958"/>
          <a:ext cx="1371454" cy="8808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Демография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4143654" y="159950"/>
        <a:ext cx="969764" cy="622830"/>
      </dsp:txXfrm>
    </dsp:sp>
    <dsp:sp modelId="{22D347F2-F936-450A-9BE0-AA63419A3256}">
      <dsp:nvSpPr>
        <dsp:cNvPr id="0" name=""/>
        <dsp:cNvSpPr/>
      </dsp:nvSpPr>
      <dsp:spPr>
        <a:xfrm rot="18670367">
          <a:off x="4843352" y="1595263"/>
          <a:ext cx="1537059" cy="18487"/>
        </a:xfrm>
        <a:custGeom>
          <a:avLst/>
          <a:gdLst/>
          <a:ahLst/>
          <a:cxnLst/>
          <a:rect l="0" t="0" r="0" b="0"/>
          <a:pathLst>
            <a:path>
              <a:moveTo>
                <a:pt x="0" y="9243"/>
              </a:moveTo>
              <a:lnTo>
                <a:pt x="1537059" y="9243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 Narrow" panose="020B0606020202030204" pitchFamily="34" charset="0"/>
          </a:endParaRPr>
        </a:p>
      </dsp:txBody>
      <dsp:txXfrm>
        <a:off x="5573455" y="1566080"/>
        <a:ext cx="76852" cy="76852"/>
      </dsp:txXfrm>
    </dsp:sp>
    <dsp:sp modelId="{738A5433-B1CC-47C6-8EEC-43FB9F1D8C45}">
      <dsp:nvSpPr>
        <dsp:cNvPr id="0" name=""/>
        <dsp:cNvSpPr/>
      </dsp:nvSpPr>
      <dsp:spPr>
        <a:xfrm>
          <a:off x="5515462" y="176881"/>
          <a:ext cx="1919672" cy="8808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Здравоохранение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5796591" y="305873"/>
        <a:ext cx="1357414" cy="622830"/>
      </dsp:txXfrm>
    </dsp:sp>
    <dsp:sp modelId="{C609E844-81F7-4E42-8018-148A87A3B319}">
      <dsp:nvSpPr>
        <dsp:cNvPr id="0" name=""/>
        <dsp:cNvSpPr/>
      </dsp:nvSpPr>
      <dsp:spPr>
        <a:xfrm rot="20183970">
          <a:off x="5331066" y="2188796"/>
          <a:ext cx="1392105" cy="18487"/>
        </a:xfrm>
        <a:custGeom>
          <a:avLst/>
          <a:gdLst/>
          <a:ahLst/>
          <a:cxnLst/>
          <a:rect l="0" t="0" r="0" b="0"/>
          <a:pathLst>
            <a:path>
              <a:moveTo>
                <a:pt x="0" y="9243"/>
              </a:moveTo>
              <a:lnTo>
                <a:pt x="1392105" y="9243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 Narrow" panose="020B0606020202030204" pitchFamily="34" charset="0"/>
          </a:endParaRPr>
        </a:p>
      </dsp:txBody>
      <dsp:txXfrm>
        <a:off x="5992317" y="2163237"/>
        <a:ext cx="69605" cy="69605"/>
      </dsp:txXfrm>
    </dsp:sp>
    <dsp:sp modelId="{0DCA6255-9DCF-494E-B439-EAE851D246D7}">
      <dsp:nvSpPr>
        <dsp:cNvPr id="0" name=""/>
        <dsp:cNvSpPr/>
      </dsp:nvSpPr>
      <dsp:spPr>
        <a:xfrm>
          <a:off x="6444359" y="1188191"/>
          <a:ext cx="1772259" cy="8808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Образование</a:t>
          </a:r>
          <a:endParaRPr lang="ru-RU" sz="1600" kern="1200" dirty="0">
            <a:latin typeface="Arial Narrow" panose="020B0606020202030204" pitchFamily="34" charset="0"/>
          </a:endParaRPr>
        </a:p>
      </dsp:txBody>
      <dsp:txXfrm>
        <a:off x="6703900" y="1317183"/>
        <a:ext cx="1253177" cy="622830"/>
      </dsp:txXfrm>
    </dsp:sp>
    <dsp:sp modelId="{7DB5B6BD-122D-4B6A-B58A-C5DF1DFBA5B5}">
      <dsp:nvSpPr>
        <dsp:cNvPr id="0" name=""/>
        <dsp:cNvSpPr/>
      </dsp:nvSpPr>
      <dsp:spPr>
        <a:xfrm rot="21336845">
          <a:off x="5489303" y="2739368"/>
          <a:ext cx="921876" cy="18487"/>
        </a:xfrm>
        <a:custGeom>
          <a:avLst/>
          <a:gdLst/>
          <a:ahLst/>
          <a:cxnLst/>
          <a:rect l="0" t="0" r="0" b="0"/>
          <a:pathLst>
            <a:path>
              <a:moveTo>
                <a:pt x="0" y="9243"/>
              </a:moveTo>
              <a:lnTo>
                <a:pt x="921876" y="9243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 Narrow" panose="020B0606020202030204" pitchFamily="34" charset="0"/>
          </a:endParaRPr>
        </a:p>
      </dsp:txBody>
      <dsp:txXfrm>
        <a:off x="5927194" y="2725564"/>
        <a:ext cx="46093" cy="46093"/>
      </dsp:txXfrm>
    </dsp:sp>
    <dsp:sp modelId="{D5BAB8E3-222C-437C-A71B-0CD48876BA8E}">
      <dsp:nvSpPr>
        <dsp:cNvPr id="0" name=""/>
        <dsp:cNvSpPr/>
      </dsp:nvSpPr>
      <dsp:spPr>
        <a:xfrm>
          <a:off x="6390565" y="2190622"/>
          <a:ext cx="2185432" cy="8808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Жилье и городская среда</a:t>
          </a:r>
          <a:endParaRPr lang="ru-RU" sz="1600" kern="1200" dirty="0">
            <a:latin typeface="Arial Narrow" panose="020B0606020202030204" pitchFamily="34" charset="0"/>
          </a:endParaRPr>
        </a:p>
      </dsp:txBody>
      <dsp:txXfrm>
        <a:off x="6710614" y="2319614"/>
        <a:ext cx="1545334" cy="622830"/>
      </dsp:txXfrm>
    </dsp:sp>
    <dsp:sp modelId="{F0654DB0-B38E-4BB1-A5DE-FC2296F68B90}">
      <dsp:nvSpPr>
        <dsp:cNvPr id="0" name=""/>
        <dsp:cNvSpPr/>
      </dsp:nvSpPr>
      <dsp:spPr>
        <a:xfrm rot="857653">
          <a:off x="5420984" y="3356675"/>
          <a:ext cx="2169504" cy="18487"/>
        </a:xfrm>
        <a:custGeom>
          <a:avLst/>
          <a:gdLst/>
          <a:ahLst/>
          <a:cxnLst/>
          <a:rect l="0" t="0" r="0" b="0"/>
          <a:pathLst>
            <a:path>
              <a:moveTo>
                <a:pt x="0" y="9243"/>
              </a:moveTo>
              <a:lnTo>
                <a:pt x="2169504" y="9243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 Narrow" panose="020B0606020202030204" pitchFamily="34" charset="0"/>
          </a:endParaRPr>
        </a:p>
      </dsp:txBody>
      <dsp:txXfrm>
        <a:off x="6451499" y="3311681"/>
        <a:ext cx="108475" cy="108475"/>
      </dsp:txXfrm>
    </dsp:sp>
    <dsp:sp modelId="{33F6D1DE-AF01-4953-BCAD-5B414EB7C5D6}">
      <dsp:nvSpPr>
        <dsp:cNvPr id="0" name=""/>
        <dsp:cNvSpPr/>
      </dsp:nvSpPr>
      <dsp:spPr>
        <a:xfrm>
          <a:off x="7534787" y="3320348"/>
          <a:ext cx="1041210" cy="88081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Экология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7687269" y="3449340"/>
        <a:ext cx="736246" cy="622830"/>
      </dsp:txXfrm>
    </dsp:sp>
    <dsp:sp modelId="{F7CAD477-280B-4584-8AAF-9C55D5D6A508}">
      <dsp:nvSpPr>
        <dsp:cNvPr id="0" name=""/>
        <dsp:cNvSpPr/>
      </dsp:nvSpPr>
      <dsp:spPr>
        <a:xfrm rot="2031778">
          <a:off x="5126270" y="3903019"/>
          <a:ext cx="1917545" cy="18487"/>
        </a:xfrm>
        <a:custGeom>
          <a:avLst/>
          <a:gdLst/>
          <a:ahLst/>
          <a:cxnLst/>
          <a:rect l="0" t="0" r="0" b="0"/>
          <a:pathLst>
            <a:path>
              <a:moveTo>
                <a:pt x="0" y="9243"/>
              </a:moveTo>
              <a:lnTo>
                <a:pt x="1917545" y="9243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 Narrow" panose="020B0606020202030204" pitchFamily="34" charset="0"/>
          </a:endParaRPr>
        </a:p>
      </dsp:txBody>
      <dsp:txXfrm>
        <a:off x="6037104" y="3864324"/>
        <a:ext cx="95877" cy="95877"/>
      </dsp:txXfrm>
    </dsp:sp>
    <dsp:sp modelId="{58BC006F-2188-4A6B-BFEF-0115DF3355CC}">
      <dsp:nvSpPr>
        <dsp:cNvPr id="0" name=""/>
        <dsp:cNvSpPr/>
      </dsp:nvSpPr>
      <dsp:spPr>
        <a:xfrm>
          <a:off x="6145893" y="4418027"/>
          <a:ext cx="2430104" cy="7008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Безопасные и качественные автомобильные дороги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6501773" y="4520660"/>
        <a:ext cx="1718344" cy="495553"/>
      </dsp:txXfrm>
    </dsp:sp>
    <dsp:sp modelId="{A3A39B2B-1AE6-4ACB-9DC2-2CD79F1992B2}">
      <dsp:nvSpPr>
        <dsp:cNvPr id="0" name=""/>
        <dsp:cNvSpPr/>
      </dsp:nvSpPr>
      <dsp:spPr>
        <a:xfrm rot="4409991">
          <a:off x="4351031" y="4215334"/>
          <a:ext cx="1137083" cy="18487"/>
        </a:xfrm>
        <a:custGeom>
          <a:avLst/>
          <a:gdLst/>
          <a:ahLst/>
          <a:cxnLst/>
          <a:rect l="0" t="0" r="0" b="0"/>
          <a:pathLst>
            <a:path>
              <a:moveTo>
                <a:pt x="0" y="9243"/>
              </a:moveTo>
              <a:lnTo>
                <a:pt x="1137083" y="9243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 Narrow" panose="020B0606020202030204" pitchFamily="34" charset="0"/>
          </a:endParaRPr>
        </a:p>
      </dsp:txBody>
      <dsp:txXfrm>
        <a:off x="4891145" y="4196150"/>
        <a:ext cx="56854" cy="56854"/>
      </dsp:txXfrm>
    </dsp:sp>
    <dsp:sp modelId="{EB3ECBFF-8EC7-4749-9142-D7438D33D80C}">
      <dsp:nvSpPr>
        <dsp:cNvPr id="0" name=""/>
        <dsp:cNvSpPr/>
      </dsp:nvSpPr>
      <dsp:spPr>
        <a:xfrm>
          <a:off x="4050193" y="4766949"/>
          <a:ext cx="2320989" cy="8808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Производительность труда и поддержка занятости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4390094" y="4895941"/>
        <a:ext cx="1641187" cy="622830"/>
      </dsp:txXfrm>
    </dsp:sp>
    <dsp:sp modelId="{9AA99FC1-CB8C-4604-9291-8434CCC832A0}">
      <dsp:nvSpPr>
        <dsp:cNvPr id="0" name=""/>
        <dsp:cNvSpPr/>
      </dsp:nvSpPr>
      <dsp:spPr>
        <a:xfrm rot="7036694">
          <a:off x="3160006" y="4205861"/>
          <a:ext cx="1311052" cy="18487"/>
        </a:xfrm>
        <a:custGeom>
          <a:avLst/>
          <a:gdLst/>
          <a:ahLst/>
          <a:cxnLst/>
          <a:rect l="0" t="0" r="0" b="0"/>
          <a:pathLst>
            <a:path>
              <a:moveTo>
                <a:pt x="0" y="9243"/>
              </a:moveTo>
              <a:lnTo>
                <a:pt x="1311052" y="9243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 Narrow" panose="020B0606020202030204" pitchFamily="34" charset="0"/>
          </a:endParaRPr>
        </a:p>
      </dsp:txBody>
      <dsp:txXfrm rot="10800000">
        <a:off x="3782756" y="4182328"/>
        <a:ext cx="65552" cy="65552"/>
      </dsp:txXfrm>
    </dsp:sp>
    <dsp:sp modelId="{350988F3-CEC3-44BD-9BB0-85C1DB83B191}">
      <dsp:nvSpPr>
        <dsp:cNvPr id="0" name=""/>
        <dsp:cNvSpPr/>
      </dsp:nvSpPr>
      <dsp:spPr>
        <a:xfrm>
          <a:off x="2728778" y="4766949"/>
          <a:ext cx="1150184" cy="8808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Наука</a:t>
          </a:r>
          <a:endParaRPr lang="ru-RU" sz="1600" kern="1200" dirty="0">
            <a:latin typeface="Arial Narrow" panose="020B0606020202030204" pitchFamily="34" charset="0"/>
          </a:endParaRPr>
        </a:p>
      </dsp:txBody>
      <dsp:txXfrm>
        <a:off x="2897219" y="4895941"/>
        <a:ext cx="813302" cy="622830"/>
      </dsp:txXfrm>
    </dsp:sp>
    <dsp:sp modelId="{F8FA18B0-DE3E-40BD-9FEC-CB7304A076BA}">
      <dsp:nvSpPr>
        <dsp:cNvPr id="0" name=""/>
        <dsp:cNvSpPr/>
      </dsp:nvSpPr>
      <dsp:spPr>
        <a:xfrm rot="8677385">
          <a:off x="2160883" y="3896343"/>
          <a:ext cx="1759428" cy="18487"/>
        </a:xfrm>
        <a:custGeom>
          <a:avLst/>
          <a:gdLst/>
          <a:ahLst/>
          <a:cxnLst/>
          <a:rect l="0" t="0" r="0" b="0"/>
          <a:pathLst>
            <a:path>
              <a:moveTo>
                <a:pt x="0" y="9243"/>
              </a:moveTo>
              <a:lnTo>
                <a:pt x="1759428" y="9243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 Narrow" panose="020B0606020202030204" pitchFamily="34" charset="0"/>
          </a:endParaRPr>
        </a:p>
      </dsp:txBody>
      <dsp:txXfrm rot="10800000">
        <a:off x="2996611" y="3861601"/>
        <a:ext cx="87971" cy="87971"/>
      </dsp:txXfrm>
    </dsp:sp>
    <dsp:sp modelId="{2D7B8238-6A25-4271-B07B-C135EACE3571}">
      <dsp:nvSpPr>
        <dsp:cNvPr id="0" name=""/>
        <dsp:cNvSpPr/>
      </dsp:nvSpPr>
      <dsp:spPr>
        <a:xfrm>
          <a:off x="990449" y="4328030"/>
          <a:ext cx="1669926" cy="8808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Цифровая экономика</a:t>
          </a:r>
          <a:endParaRPr lang="ru-RU" sz="1600" kern="1200" dirty="0">
            <a:latin typeface="Arial Narrow" panose="020B0606020202030204" pitchFamily="34" charset="0"/>
          </a:endParaRPr>
        </a:p>
      </dsp:txBody>
      <dsp:txXfrm>
        <a:off x="1235004" y="4457022"/>
        <a:ext cx="1180816" cy="622830"/>
      </dsp:txXfrm>
    </dsp:sp>
    <dsp:sp modelId="{F05955F0-AB2E-45AC-8AAB-B42AF3700347}">
      <dsp:nvSpPr>
        <dsp:cNvPr id="0" name=""/>
        <dsp:cNvSpPr/>
      </dsp:nvSpPr>
      <dsp:spPr>
        <a:xfrm rot="9902462">
          <a:off x="1501655" y="3372244"/>
          <a:ext cx="2113251" cy="18487"/>
        </a:xfrm>
        <a:custGeom>
          <a:avLst/>
          <a:gdLst/>
          <a:ahLst/>
          <a:cxnLst/>
          <a:rect l="0" t="0" r="0" b="0"/>
          <a:pathLst>
            <a:path>
              <a:moveTo>
                <a:pt x="0" y="9243"/>
              </a:moveTo>
              <a:lnTo>
                <a:pt x="2113251" y="9243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 Narrow" panose="020B0606020202030204" pitchFamily="34" charset="0"/>
          </a:endParaRPr>
        </a:p>
      </dsp:txBody>
      <dsp:txXfrm rot="10800000">
        <a:off x="2505450" y="3328656"/>
        <a:ext cx="105662" cy="105662"/>
      </dsp:txXfrm>
    </dsp:sp>
    <dsp:sp modelId="{D03FE1D1-5932-4145-A343-717BA214BA60}">
      <dsp:nvSpPr>
        <dsp:cNvPr id="0" name=""/>
        <dsp:cNvSpPr/>
      </dsp:nvSpPr>
      <dsp:spPr>
        <a:xfrm>
          <a:off x="448808" y="3355299"/>
          <a:ext cx="1118290" cy="88081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Культура</a:t>
          </a:r>
          <a:endParaRPr lang="ru-RU" sz="1600" kern="1200" dirty="0">
            <a:latin typeface="Arial Narrow" panose="020B0606020202030204" pitchFamily="34" charset="0"/>
          </a:endParaRPr>
        </a:p>
      </dsp:txBody>
      <dsp:txXfrm>
        <a:off x="612578" y="3484291"/>
        <a:ext cx="790750" cy="622830"/>
      </dsp:txXfrm>
    </dsp:sp>
    <dsp:sp modelId="{B6486FED-0968-4B39-AE4C-9872FA24AD4E}">
      <dsp:nvSpPr>
        <dsp:cNvPr id="0" name=""/>
        <dsp:cNvSpPr/>
      </dsp:nvSpPr>
      <dsp:spPr>
        <a:xfrm rot="11032961">
          <a:off x="3066616" y="2767182"/>
          <a:ext cx="472397" cy="18487"/>
        </a:xfrm>
        <a:custGeom>
          <a:avLst/>
          <a:gdLst/>
          <a:ahLst/>
          <a:cxnLst/>
          <a:rect l="0" t="0" r="0" b="0"/>
          <a:pathLst>
            <a:path>
              <a:moveTo>
                <a:pt x="0" y="9243"/>
              </a:moveTo>
              <a:lnTo>
                <a:pt x="472397" y="9243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 Narrow" panose="020B0606020202030204" pitchFamily="34" charset="0"/>
          </a:endParaRPr>
        </a:p>
      </dsp:txBody>
      <dsp:txXfrm rot="10800000">
        <a:off x="3291005" y="2764615"/>
        <a:ext cx="23619" cy="23619"/>
      </dsp:txXfrm>
    </dsp:sp>
    <dsp:sp modelId="{FEA3C195-481F-4ED0-92A0-ED747D3EC226}">
      <dsp:nvSpPr>
        <dsp:cNvPr id="0" name=""/>
        <dsp:cNvSpPr/>
      </dsp:nvSpPr>
      <dsp:spPr>
        <a:xfrm>
          <a:off x="0" y="2094000"/>
          <a:ext cx="3093340" cy="11264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Малое и среднее предпринимательство и поддержка индивидуальной предпринимательской инициативы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453009" y="2258968"/>
        <a:ext cx="2187322" cy="796537"/>
      </dsp:txXfrm>
    </dsp:sp>
    <dsp:sp modelId="{4A99264E-FF3B-488A-80A1-374CDD82E392}">
      <dsp:nvSpPr>
        <dsp:cNvPr id="0" name=""/>
        <dsp:cNvSpPr/>
      </dsp:nvSpPr>
      <dsp:spPr>
        <a:xfrm rot="12107076">
          <a:off x="1497376" y="2084508"/>
          <a:ext cx="2207231" cy="18487"/>
        </a:xfrm>
        <a:custGeom>
          <a:avLst/>
          <a:gdLst/>
          <a:ahLst/>
          <a:cxnLst/>
          <a:rect l="0" t="0" r="0" b="0"/>
          <a:pathLst>
            <a:path>
              <a:moveTo>
                <a:pt x="0" y="9243"/>
              </a:moveTo>
              <a:lnTo>
                <a:pt x="2207231" y="9243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 Narrow" panose="020B0606020202030204" pitchFamily="34" charset="0"/>
          </a:endParaRPr>
        </a:p>
      </dsp:txBody>
      <dsp:txXfrm rot="10800000">
        <a:off x="2545811" y="2038571"/>
        <a:ext cx="110361" cy="110361"/>
      </dsp:txXfrm>
    </dsp:sp>
    <dsp:sp modelId="{18699D8A-DFF7-4438-A3C3-265088E309D0}">
      <dsp:nvSpPr>
        <dsp:cNvPr id="0" name=""/>
        <dsp:cNvSpPr/>
      </dsp:nvSpPr>
      <dsp:spPr>
        <a:xfrm>
          <a:off x="0" y="967850"/>
          <a:ext cx="1771590" cy="8808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Международная кооперация и экспорт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259443" y="1096842"/>
        <a:ext cx="1252704" cy="622830"/>
      </dsp:txXfrm>
    </dsp:sp>
    <dsp:sp modelId="{B77B2F91-2B4B-47EC-AEEE-0CDC40CD498E}">
      <dsp:nvSpPr>
        <dsp:cNvPr id="0" name=""/>
        <dsp:cNvSpPr/>
      </dsp:nvSpPr>
      <dsp:spPr>
        <a:xfrm rot="13453246">
          <a:off x="2191928" y="1536772"/>
          <a:ext cx="1948338" cy="18487"/>
        </a:xfrm>
        <a:custGeom>
          <a:avLst/>
          <a:gdLst/>
          <a:ahLst/>
          <a:cxnLst/>
          <a:rect l="0" t="0" r="0" b="0"/>
          <a:pathLst>
            <a:path>
              <a:moveTo>
                <a:pt x="0" y="9243"/>
              </a:moveTo>
              <a:lnTo>
                <a:pt x="1948338" y="9243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 Narrow" panose="020B0606020202030204" pitchFamily="34" charset="0"/>
          </a:endParaRPr>
        </a:p>
      </dsp:txBody>
      <dsp:txXfrm rot="10800000">
        <a:off x="3117389" y="1497307"/>
        <a:ext cx="97416" cy="97416"/>
      </dsp:txXfrm>
    </dsp:sp>
    <dsp:sp modelId="{2FB65AC3-8241-4030-AB22-9250966CED4C}">
      <dsp:nvSpPr>
        <dsp:cNvPr id="0" name=""/>
        <dsp:cNvSpPr/>
      </dsp:nvSpPr>
      <dsp:spPr>
        <a:xfrm>
          <a:off x="291773" y="0"/>
          <a:ext cx="3476450" cy="8808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Комплексный план модернизации и расширения магистральной инфраструктуры 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800887" y="128992"/>
        <a:ext cx="2458222" cy="622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4303313" cy="341297"/>
          </a:xfrm>
          <a:prstGeom prst="rect">
            <a:avLst/>
          </a:prstGeom>
        </p:spPr>
        <p:txBody>
          <a:bodyPr vert="horz" lIns="91384" tIns="45691" rIns="91384" bIns="4569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601" y="7"/>
            <a:ext cx="4303313" cy="341297"/>
          </a:xfrm>
          <a:prstGeom prst="rect">
            <a:avLst/>
          </a:prstGeom>
        </p:spPr>
        <p:txBody>
          <a:bodyPr vert="horz" lIns="91384" tIns="45691" rIns="91384" bIns="45691" rtlCol="0"/>
          <a:lstStyle>
            <a:lvl1pPr algn="r">
              <a:defRPr sz="1200"/>
            </a:lvl1pPr>
          </a:lstStyle>
          <a:p>
            <a:fld id="{256277C2-9C2C-4847-8C7B-6909C97CF5D0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7" y="6456378"/>
            <a:ext cx="4303313" cy="341297"/>
          </a:xfrm>
          <a:prstGeom prst="rect">
            <a:avLst/>
          </a:prstGeom>
        </p:spPr>
        <p:txBody>
          <a:bodyPr vert="horz" lIns="91384" tIns="45691" rIns="91384" bIns="4569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601" y="6456378"/>
            <a:ext cx="4303313" cy="341297"/>
          </a:xfrm>
          <a:prstGeom prst="rect">
            <a:avLst/>
          </a:prstGeom>
        </p:spPr>
        <p:txBody>
          <a:bodyPr vert="horz" lIns="91384" tIns="45691" rIns="91384" bIns="45691" rtlCol="0" anchor="b"/>
          <a:lstStyle>
            <a:lvl1pPr algn="r">
              <a:defRPr sz="1200"/>
            </a:lvl1pPr>
          </a:lstStyle>
          <a:p>
            <a:fld id="{2980665C-8B97-46ED-9AEB-00C0F33C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60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6" y="1"/>
            <a:ext cx="4302231" cy="341064"/>
          </a:xfrm>
          <a:prstGeom prst="rect">
            <a:avLst/>
          </a:prstGeom>
        </p:spPr>
        <p:txBody>
          <a:bodyPr vert="horz" lIns="91336" tIns="45667" rIns="91336" bIns="456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13" y="1"/>
            <a:ext cx="4302231" cy="341064"/>
          </a:xfrm>
          <a:prstGeom prst="rect">
            <a:avLst/>
          </a:prstGeom>
        </p:spPr>
        <p:txBody>
          <a:bodyPr vert="horz" lIns="91336" tIns="45667" rIns="91336" bIns="45667" rtlCol="0"/>
          <a:lstStyle>
            <a:lvl1pPr algn="r">
              <a:defRPr sz="1200"/>
            </a:lvl1pPr>
          </a:lstStyle>
          <a:p>
            <a:fld id="{6D2AEFC0-010E-4D63-8ED1-45CDBC807421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6" tIns="45667" rIns="91336" bIns="456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92"/>
            <a:ext cx="7942580" cy="2676585"/>
          </a:xfrm>
          <a:prstGeom prst="rect">
            <a:avLst/>
          </a:prstGeom>
        </p:spPr>
        <p:txBody>
          <a:bodyPr vert="horz" lIns="91336" tIns="45667" rIns="91336" bIns="4566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6" y="6456619"/>
            <a:ext cx="4302231" cy="341063"/>
          </a:xfrm>
          <a:prstGeom prst="rect">
            <a:avLst/>
          </a:prstGeom>
        </p:spPr>
        <p:txBody>
          <a:bodyPr vert="horz" lIns="91336" tIns="45667" rIns="91336" bIns="456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13" y="6456619"/>
            <a:ext cx="4302231" cy="341063"/>
          </a:xfrm>
          <a:prstGeom prst="rect">
            <a:avLst/>
          </a:prstGeom>
        </p:spPr>
        <p:txBody>
          <a:bodyPr vert="horz" lIns="91336" tIns="45667" rIns="91336" bIns="45667" rtlCol="0" anchor="b"/>
          <a:lstStyle>
            <a:lvl1pPr algn="r">
              <a:defRPr sz="1200"/>
            </a:lvl1pPr>
          </a:lstStyle>
          <a:p>
            <a:fld id="{30EDB5DD-F196-44E9-83EF-AFAE366C8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79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35350" y="849313"/>
            <a:ext cx="3057525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16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35350" y="849313"/>
            <a:ext cx="3057525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578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35350" y="849313"/>
            <a:ext cx="3057525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57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oleObject" Target="../embeddings/oleObject41.bin"/><Relationship Id="rId18" Type="http://schemas.openxmlformats.org/officeDocument/2006/relationships/oleObject" Target="../embeddings/oleObject46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40.bin"/><Relationship Id="rId17" Type="http://schemas.openxmlformats.org/officeDocument/2006/relationships/oleObject" Target="../embeddings/oleObject45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44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43.bin"/><Relationship Id="rId10" Type="http://schemas.openxmlformats.org/officeDocument/2006/relationships/oleObject" Target="../embeddings/oleObject38.bin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37.bin"/><Relationship Id="rId14" Type="http://schemas.openxmlformats.org/officeDocument/2006/relationships/oleObject" Target="../embeddings/oleObject42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oleObject" Target="../embeddings/oleObject57.bin"/><Relationship Id="rId18" Type="http://schemas.openxmlformats.org/officeDocument/2006/relationships/oleObject" Target="../embeddings/oleObject62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1.bin"/><Relationship Id="rId12" Type="http://schemas.openxmlformats.org/officeDocument/2006/relationships/oleObject" Target="../embeddings/oleObject56.bin"/><Relationship Id="rId17" Type="http://schemas.openxmlformats.org/officeDocument/2006/relationships/oleObject" Target="../embeddings/oleObject61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60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0.bin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9.bin"/><Relationship Id="rId10" Type="http://schemas.openxmlformats.org/officeDocument/2006/relationships/oleObject" Target="../embeddings/oleObject54.bin"/><Relationship Id="rId19" Type="http://schemas.openxmlformats.org/officeDocument/2006/relationships/oleObject" Target="../embeddings/oleObject63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53.bin"/><Relationship Id="rId14" Type="http://schemas.openxmlformats.org/officeDocument/2006/relationships/oleObject" Target="../embeddings/oleObject58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42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4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21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04874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66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67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68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69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70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71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72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73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74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75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76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77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78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79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80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8458201" y="6052825"/>
          <a:ext cx="679337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1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1" y="6052825"/>
                        <a:ext cx="679337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439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04874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65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66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67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68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69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70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71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72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73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74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75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76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77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78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79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532442" y="46042"/>
            <a:ext cx="584573" cy="314325"/>
          </a:xfrm>
          <a:prstGeom prst="rect">
            <a:avLst/>
          </a:prstGeom>
        </p:spPr>
        <p:txBody>
          <a:bodyPr anchor="ctr"/>
          <a:lstStyle/>
          <a:p>
            <a:pPr marL="257168" indent="-257168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18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257168" indent="-257168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18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42"/>
            <a:ext cx="8088112" cy="574747"/>
          </a:xfrm>
        </p:spPr>
        <p:txBody>
          <a:bodyPr>
            <a:normAutofit/>
          </a:bodyPr>
          <a:lstStyle>
            <a:lvl1pPr marL="0" indent="0" algn="ctr">
              <a:buNone/>
              <a:defRPr sz="21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6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04874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914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915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916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917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918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919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920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921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922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923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924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925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926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927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928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532442" y="46042"/>
            <a:ext cx="584573" cy="314325"/>
          </a:xfrm>
          <a:prstGeom prst="rect">
            <a:avLst/>
          </a:prstGeom>
        </p:spPr>
        <p:txBody>
          <a:bodyPr anchor="ctr"/>
          <a:lstStyle/>
          <a:p>
            <a:pPr marL="257168" indent="-257168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18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257168" indent="-257168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18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514351" y="700997"/>
            <a:ext cx="8520593" cy="55272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8458201" y="6052825"/>
          <a:ext cx="679337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9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1" y="6052825"/>
                        <a:ext cx="679337" cy="7746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42"/>
            <a:ext cx="8088112" cy="574747"/>
          </a:xfrm>
        </p:spPr>
        <p:txBody>
          <a:bodyPr>
            <a:normAutofit/>
          </a:bodyPr>
          <a:lstStyle>
            <a:lvl1pPr marL="0" indent="0" algn="ctr">
              <a:buNone/>
              <a:defRPr sz="21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667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КМ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04874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938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939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940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941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942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943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944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945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946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947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948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949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950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951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952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532442" y="46042"/>
            <a:ext cx="584573" cy="314325"/>
          </a:xfrm>
          <a:prstGeom prst="rect">
            <a:avLst/>
          </a:prstGeom>
        </p:spPr>
        <p:txBody>
          <a:bodyPr anchor="ctr"/>
          <a:lstStyle/>
          <a:p>
            <a:pPr marL="257168" indent="-257168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18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257168" indent="-257168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18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8458201" y="6052825"/>
          <a:ext cx="679337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53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1" y="6052825"/>
                        <a:ext cx="679337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42"/>
            <a:ext cx="8088112" cy="574747"/>
          </a:xfrm>
        </p:spPr>
        <p:txBody>
          <a:bodyPr>
            <a:normAutofit/>
          </a:bodyPr>
          <a:lstStyle>
            <a:lvl1pPr marL="0" indent="0" algn="ctr">
              <a:buNone/>
              <a:defRPr sz="21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96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8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2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6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4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9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10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4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30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2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>
            <a:spLocks noGrp="1"/>
          </p:cNvSpPr>
          <p:nvPr/>
        </p:nvSpPr>
        <p:spPr>
          <a:xfrm>
            <a:off x="344604" y="3345761"/>
            <a:ext cx="8758238" cy="117525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>
                <a:solidFill>
                  <a:schemeClr val="accent6"/>
                </a:solidFill>
                <a:latin typeface="Arial Narrow" panose="020B0606020202030204" pitchFamily="34" charset="0"/>
              </a:rPr>
              <a:t>Бюджет Республики Татарстан </a:t>
            </a:r>
            <a:br>
              <a:rPr lang="ru-RU" sz="4400" dirty="0">
                <a:solidFill>
                  <a:schemeClr val="accent6"/>
                </a:solidFill>
                <a:latin typeface="Arial Narrow" panose="020B0606020202030204" pitchFamily="34" charset="0"/>
              </a:rPr>
            </a:br>
            <a:r>
              <a:rPr lang="ru-RU" sz="4400" dirty="0">
                <a:solidFill>
                  <a:schemeClr val="accent6"/>
                </a:solidFill>
                <a:latin typeface="Arial Narrow" panose="020B0606020202030204" pitchFamily="34" charset="0"/>
              </a:rPr>
              <a:t>на 2019-2021 годы</a:t>
            </a:r>
          </a:p>
        </p:txBody>
      </p:sp>
      <p:sp>
        <p:nvSpPr>
          <p:cNvPr id="5" name="Текст 2"/>
          <p:cNvSpPr>
            <a:spLocks noGrp="1"/>
          </p:cNvSpPr>
          <p:nvPr/>
        </p:nvSpPr>
        <p:spPr>
          <a:xfrm>
            <a:off x="696642" y="71717"/>
            <a:ext cx="8054162" cy="205898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Выступление Министра финансов Республики Татарстан</a:t>
            </a:r>
            <a:b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Радика Рауфовича Гайзатуллина</a:t>
            </a:r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1525563" y="5834904"/>
            <a:ext cx="6396320" cy="81690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18 </a:t>
            </a:r>
            <a:r>
              <a:rPr lang="ru-RU" sz="20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октября 2018 </a:t>
            </a:r>
            <a:r>
              <a:rPr lang="ru-RU" sz="20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года</a:t>
            </a:r>
          </a:p>
          <a:p>
            <a:pPr algn="ctr"/>
            <a:r>
              <a:rPr lang="ru-RU" sz="20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Государственный Совет </a:t>
            </a:r>
            <a:r>
              <a:rPr lang="ru-RU" sz="20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Республики </a:t>
            </a:r>
            <a:r>
              <a:rPr lang="ru-RU" sz="20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16075540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1" y="102887"/>
            <a:ext cx="8088112" cy="697070"/>
          </a:xfrm>
        </p:spPr>
        <p:txBody>
          <a:bodyPr>
            <a:noAutofit/>
          </a:bodyPr>
          <a:lstStyle/>
          <a:p>
            <a:r>
              <a:rPr lang="ru-RU" sz="2800" dirty="0"/>
              <a:t>Прогноз поступления НДФЛ в консолидированный бюджет </a:t>
            </a:r>
            <a:r>
              <a:rPr lang="ru-RU" sz="2800" dirty="0" smtClean="0"/>
              <a:t>Республики </a:t>
            </a:r>
            <a:r>
              <a:rPr lang="ru-RU" sz="2800" dirty="0"/>
              <a:t>Татарстан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3169706"/>
              </p:ext>
            </p:extLst>
          </p:nvPr>
        </p:nvGraphicFramePr>
        <p:xfrm>
          <a:off x="421341" y="1631576"/>
          <a:ext cx="8562983" cy="5056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4351" y="1136640"/>
            <a:ext cx="150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0387" y="1983099"/>
            <a:ext cx="94560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77,64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8619" y="1880131"/>
            <a:ext cx="93953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82,18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70081" y="1679771"/>
            <a:ext cx="91429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87,30</a:t>
            </a:r>
          </a:p>
        </p:txBody>
      </p:sp>
      <p:sp>
        <p:nvSpPr>
          <p:cNvPr id="8" name="Стрелка вправо 7"/>
          <p:cNvSpPr/>
          <p:nvPr/>
        </p:nvSpPr>
        <p:spPr>
          <a:xfrm rot="21132930">
            <a:off x="5883335" y="1706644"/>
            <a:ext cx="1154372" cy="675022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106,2 %</a:t>
            </a:r>
          </a:p>
        </p:txBody>
      </p:sp>
      <p:sp>
        <p:nvSpPr>
          <p:cNvPr id="12" name="Стрелка вправо 11"/>
          <p:cNvSpPr/>
          <p:nvPr/>
        </p:nvSpPr>
        <p:spPr>
          <a:xfrm rot="21293115">
            <a:off x="3228016" y="1907785"/>
            <a:ext cx="1154372" cy="675022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105,8 %</a:t>
            </a:r>
          </a:p>
        </p:txBody>
      </p:sp>
    </p:spTree>
    <p:extLst>
      <p:ext uri="{BB962C8B-B14F-4D97-AF65-F5344CB8AC3E}">
        <p14:creationId xmlns:p14="http://schemas.microsoft.com/office/powerpoint/2010/main" val="30091003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  <p:bldP spid="9" grpId="0"/>
      <p:bldP spid="10" grpId="0"/>
      <p:bldP spid="11" grpId="0"/>
      <p:bldP spid="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 vert="horz" lIns="68580" tIns="34290" rIns="68580" bIns="34290" rtlCol="0">
            <a:noAutofit/>
          </a:bodyPr>
          <a:lstStyle/>
          <a:p>
            <a:r>
              <a:rPr lang="ru-RU" sz="2800" dirty="0"/>
              <a:t>Прогноз поступления акцизов в </a:t>
            </a:r>
            <a:br>
              <a:rPr lang="ru-RU" sz="2800" dirty="0"/>
            </a:br>
            <a:r>
              <a:rPr lang="ru-RU" sz="2800" dirty="0"/>
              <a:t>консолидированный бюджет Республики Татарстан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608011"/>
              </p:ext>
            </p:extLst>
          </p:nvPr>
        </p:nvGraphicFramePr>
        <p:xfrm>
          <a:off x="594094" y="1462970"/>
          <a:ext cx="8225613" cy="355671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88694"/>
                <a:gridCol w="1734670"/>
                <a:gridCol w="1901040"/>
                <a:gridCol w="1701209"/>
              </a:tblGrid>
              <a:tr h="1092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Вид</a:t>
                      </a:r>
                      <a:r>
                        <a:rPr lang="ru-RU" sz="28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 акциза</a:t>
                      </a:r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2700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2019г.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2020г.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2021г.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481133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2700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29,9</a:t>
                      </a:r>
                      <a:endParaRPr lang="ru-RU" sz="2400" b="1" u="none" strike="noStrike" kern="12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29,2</a:t>
                      </a:r>
                      <a:endParaRPr lang="ru-RU" sz="2400" b="1" u="none" strike="noStrike" kern="12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28,3</a:t>
                      </a:r>
                      <a:endParaRPr lang="ru-RU" sz="2400" b="1" u="none" strike="noStrike" kern="12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408330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i="1" u="none" strike="noStrike" dirty="0"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в том </a:t>
                      </a:r>
                      <a:r>
                        <a:rPr lang="ru-RU" sz="2400" i="1" u="none" strike="noStrike" dirty="0" smtClean="0"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числе:</a:t>
                      </a:r>
                      <a:endParaRPr lang="ru-RU" sz="24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2700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330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u="none" strike="noStrike" dirty="0"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Акцизы на алкоголь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2700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12,1</a:t>
                      </a:r>
                      <a:endParaRPr lang="ru-RU" sz="2400" u="none" strike="noStrike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10,6</a:t>
                      </a:r>
                      <a:endParaRPr lang="ru-RU" sz="2400" u="none" strike="noStrike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9,0</a:t>
                      </a:r>
                      <a:endParaRPr lang="ru-RU" sz="2400" u="none" strike="noStrike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330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u="none" strike="noStrike" dirty="0"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Акцизы на пиво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2700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8,0</a:t>
                      </a:r>
                      <a:endParaRPr lang="ru-RU" sz="2400" u="none" strike="noStrike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8,3</a:t>
                      </a:r>
                      <a:endParaRPr lang="ru-RU" sz="2400" u="none" strike="noStrike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8,7</a:t>
                      </a:r>
                      <a:endParaRPr lang="ru-RU" sz="2400" u="none" strike="noStrike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330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u="none" strike="noStrike" dirty="0"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Акцизы на нефтепродукты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2700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9,8</a:t>
                      </a:r>
                      <a:endParaRPr lang="ru-RU" sz="2400" u="none" strike="noStrike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10,3</a:t>
                      </a:r>
                      <a:endParaRPr lang="ru-RU" sz="2400" u="none" strike="noStrike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10,6</a:t>
                      </a:r>
                      <a:endParaRPr lang="ru-RU" sz="2400" u="none" strike="noStrike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07623" y="988881"/>
            <a:ext cx="1612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u="sng" dirty="0">
                <a:solidFill>
                  <a:srgbClr val="6C7B90"/>
                </a:solidFill>
                <a:latin typeface="Arial Narrow" pitchFamily="34" charset="0"/>
                <a:cs typeface="Microsoft Sans Serif" pitchFamily="34" charset="0"/>
              </a:rPr>
              <a:t>млрд. рублей</a:t>
            </a:r>
            <a:endParaRPr lang="ru-RU" sz="2000" b="1" dirty="0">
              <a:solidFill>
                <a:srgbClr val="6C7B90"/>
              </a:solidFill>
              <a:latin typeface="Arial Narrow" pitchFamily="34" charset="0"/>
              <a:cs typeface="Microsoft Sans Serif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197099"/>
              </p:ext>
            </p:extLst>
          </p:nvPr>
        </p:nvGraphicFramePr>
        <p:xfrm>
          <a:off x="594094" y="5224730"/>
          <a:ext cx="8225613" cy="3927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88694"/>
                <a:gridCol w="1768288"/>
                <a:gridCol w="1867422"/>
                <a:gridCol w="1701209"/>
              </a:tblGrid>
              <a:tr h="392514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Бюджет РТ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2700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28,9</a:t>
                      </a:r>
                      <a:endParaRPr lang="ru-RU" sz="2400" b="1" u="none" strike="noStrike" kern="12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28,2</a:t>
                      </a:r>
                      <a:endParaRPr lang="ru-RU" sz="2400" b="1" u="none" strike="noStrike" kern="12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27,2</a:t>
                      </a:r>
                      <a:endParaRPr lang="ru-RU" sz="2400" b="1" u="none" strike="noStrike" kern="12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9581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Прогноз поступления налога на имущество </a:t>
            </a:r>
            <a:r>
              <a:rPr lang="ru-RU" sz="2800" dirty="0" smtClean="0"/>
              <a:t>организаций</a:t>
            </a:r>
            <a:r>
              <a:rPr lang="en-US" sz="2800" dirty="0" smtClean="0"/>
              <a:t> </a:t>
            </a:r>
            <a:r>
              <a:rPr lang="ru-RU" sz="2800" dirty="0" smtClean="0"/>
              <a:t>в </a:t>
            </a:r>
            <a:r>
              <a:rPr lang="ru-RU" sz="2800" dirty="0"/>
              <a:t>бюджет Республики Татарстан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87831923"/>
              </p:ext>
            </p:extLst>
          </p:nvPr>
        </p:nvGraphicFramePr>
        <p:xfrm>
          <a:off x="400256" y="1595718"/>
          <a:ext cx="8672026" cy="5002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0256" y="1053272"/>
            <a:ext cx="1751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633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Прогноз поступления земельного налога </a:t>
            </a:r>
            <a:br>
              <a:rPr lang="ru-RU" sz="2800" dirty="0"/>
            </a:br>
            <a:r>
              <a:rPr lang="ru-RU" sz="2800" dirty="0"/>
              <a:t>в консолидированный бюджет Республики Татарстан</a:t>
            </a:r>
          </a:p>
          <a:p>
            <a:endParaRPr lang="ru-RU" sz="28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7063174"/>
              </p:ext>
            </p:extLst>
          </p:nvPr>
        </p:nvGraphicFramePr>
        <p:xfrm>
          <a:off x="445079" y="1607270"/>
          <a:ext cx="8539245" cy="5071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5079" y="1076573"/>
            <a:ext cx="163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559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 vert="horz" lIns="68580" tIns="34290" rIns="68580" bIns="34290" rtlCol="0">
            <a:noAutofit/>
          </a:bodyPr>
          <a:lstStyle/>
          <a:p>
            <a:r>
              <a:rPr lang="ru-RU" sz="2800" dirty="0"/>
              <a:t>Прогноз поступления налогов на совокупный доход в консолидированный бюджет Республики Татарстан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639415"/>
              </p:ext>
            </p:extLst>
          </p:nvPr>
        </p:nvGraphicFramePr>
        <p:xfrm>
          <a:off x="594095" y="1503724"/>
          <a:ext cx="8225613" cy="356167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145994"/>
                <a:gridCol w="1359873"/>
                <a:gridCol w="1359873"/>
                <a:gridCol w="1359873"/>
              </a:tblGrid>
              <a:tr h="428207">
                <a:tc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2700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2019г.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2020г.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2021г.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47040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Налоги на совокупный доход</a:t>
                      </a:r>
                      <a:endParaRPr lang="ru-RU" sz="2400" b="1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2700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r>
                        <a:rPr lang="ru-RU" sz="24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 136</a:t>
                      </a:r>
                      <a:endParaRPr lang="ru-RU" sz="2400" b="1" u="none" strike="noStrike" kern="12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11 434</a:t>
                      </a:r>
                      <a:endParaRPr lang="ru-RU" sz="2400" b="1" u="none" strike="noStrike" kern="12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11 816</a:t>
                      </a:r>
                      <a:endParaRPr lang="ru-RU" sz="2400" b="1" u="none" strike="noStrike" kern="12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i="1" u="none" strike="noStrike" dirty="0"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в том </a:t>
                      </a:r>
                      <a:r>
                        <a:rPr lang="ru-RU" sz="2000" i="1" u="none" strike="noStrike" dirty="0" smtClean="0"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числе: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2700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673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27000" marR="27000" marT="27000" marB="2700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2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219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9 569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11 664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единый налог на вмененный доход</a:t>
                      </a:r>
                    </a:p>
                  </a:txBody>
                  <a:tcPr marL="27000" marR="27000" marT="27000" marB="2700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1 766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1 713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единый сельскохозяйственный налог</a:t>
                      </a:r>
                    </a:p>
                  </a:txBody>
                  <a:tcPr marL="27000" marR="27000" marT="27000" marB="2700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64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налог по патентной системе налогообложения</a:t>
                      </a:r>
                    </a:p>
                  </a:txBody>
                  <a:tcPr marL="27000" marR="27000" marT="27000" marB="2700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07624" y="1041529"/>
            <a:ext cx="161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u="sng" dirty="0">
                <a:solidFill>
                  <a:schemeClr val="accent4"/>
                </a:solidFill>
                <a:latin typeface="Arial Narrow" pitchFamily="34" charset="0"/>
                <a:cs typeface="Microsoft Sans Serif" pitchFamily="34" charset="0"/>
              </a:rPr>
              <a:t>млн. рублей</a:t>
            </a:r>
            <a:endParaRPr lang="ru-RU" b="1" dirty="0">
              <a:solidFill>
                <a:schemeClr val="accent4"/>
              </a:solidFill>
              <a:latin typeface="Arial Narrow" pitchFamily="34" charset="0"/>
              <a:cs typeface="Microsoft Sans Serif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457072"/>
              </p:ext>
            </p:extLst>
          </p:nvPr>
        </p:nvGraphicFramePr>
        <p:xfrm>
          <a:off x="594094" y="5274806"/>
          <a:ext cx="8225613" cy="3927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145994"/>
                <a:gridCol w="1359873"/>
                <a:gridCol w="1359873"/>
                <a:gridCol w="1359873"/>
              </a:tblGrid>
              <a:tr h="347040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Бюджет</a:t>
                      </a:r>
                      <a:r>
                        <a:rPr lang="ru-RU" sz="24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 РТ</a:t>
                      </a:r>
                      <a:endParaRPr lang="ru-RU" sz="2400" b="1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2700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6 453</a:t>
                      </a:r>
                      <a:endParaRPr lang="ru-RU" sz="2400" b="1" u="none" strike="noStrike" kern="12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6 698</a:t>
                      </a:r>
                      <a:endParaRPr lang="ru-RU" sz="2400" b="1" u="none" strike="noStrike" kern="12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8 165</a:t>
                      </a:r>
                      <a:endParaRPr lang="ru-RU" sz="2400" b="1" u="none" strike="noStrike" kern="12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9626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Прогноз поступления налога на имущество физических лиц в бюджеты муниципальных образований </a:t>
            </a:r>
            <a:r>
              <a:rPr lang="ru-RU" sz="2800" dirty="0" smtClean="0"/>
              <a:t>Республики </a:t>
            </a:r>
            <a:r>
              <a:rPr lang="ru-RU" sz="2800" dirty="0"/>
              <a:t>Татарстан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29488270"/>
              </p:ext>
            </p:extLst>
          </p:nvPr>
        </p:nvGraphicFramePr>
        <p:xfrm>
          <a:off x="384568" y="1855088"/>
          <a:ext cx="8504364" cy="4751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4568" y="1315427"/>
            <a:ext cx="144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млн. рублей</a:t>
            </a:r>
            <a:endParaRPr lang="ru-RU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4110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1" y="138745"/>
            <a:ext cx="8088112" cy="697070"/>
          </a:xfrm>
        </p:spPr>
        <p:txBody>
          <a:bodyPr>
            <a:noAutofit/>
          </a:bodyPr>
          <a:lstStyle/>
          <a:p>
            <a:r>
              <a:rPr lang="ru-RU" sz="2800" dirty="0"/>
              <a:t>Прогноз поступления неналоговых доходов в консолидированный бюджет Республики Татарстан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06132192"/>
              </p:ext>
            </p:extLst>
          </p:nvPr>
        </p:nvGraphicFramePr>
        <p:xfrm>
          <a:off x="388845" y="1622612"/>
          <a:ext cx="8661051" cy="497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8845" y="1102927"/>
            <a:ext cx="172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5670" y="1765563"/>
            <a:ext cx="94560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10,1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94139" y="1756858"/>
            <a:ext cx="93953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10,2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66540" y="1748286"/>
            <a:ext cx="91429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10,2</a:t>
            </a:r>
          </a:p>
        </p:txBody>
      </p:sp>
    </p:spTree>
    <p:extLst>
      <p:ext uri="{BB962C8B-B14F-4D97-AF65-F5344CB8AC3E}">
        <p14:creationId xmlns:p14="http://schemas.microsoft.com/office/powerpoint/2010/main" val="19747450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Безвозмездные поступления </a:t>
            </a:r>
            <a:r>
              <a:rPr lang="ru-RU" sz="2800" dirty="0" smtClean="0"/>
              <a:t>от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федерального </a:t>
            </a:r>
            <a:r>
              <a:rPr lang="ru-RU" sz="2800" dirty="0"/>
              <a:t>бюджета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57107447"/>
              </p:ext>
            </p:extLst>
          </p:nvPr>
        </p:nvGraphicFramePr>
        <p:xfrm>
          <a:off x="438076" y="1528048"/>
          <a:ext cx="8546248" cy="5105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8076" y="1086997"/>
            <a:ext cx="160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1667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688180" y="0"/>
            <a:ext cx="8088112" cy="431060"/>
          </a:xfrm>
        </p:spPr>
        <p:txBody>
          <a:bodyPr>
            <a:noAutofit/>
          </a:bodyPr>
          <a:lstStyle/>
          <a:p>
            <a:r>
              <a:rPr lang="ru-RU" sz="2400" dirty="0"/>
              <a:t>Основные показатели для формирования прогноза консолидированного бюджета Республики Татарстан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на </a:t>
            </a:r>
            <a:r>
              <a:rPr lang="ru-RU" sz="2400" dirty="0"/>
              <a:t>2019-2021 годы по расходам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93710"/>
              </p:ext>
            </p:extLst>
          </p:nvPr>
        </p:nvGraphicFramePr>
        <p:xfrm>
          <a:off x="496987" y="1136597"/>
          <a:ext cx="8470497" cy="5492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2508"/>
                <a:gridCol w="1397643"/>
                <a:gridCol w="1328195"/>
                <a:gridCol w="1302151"/>
              </a:tblGrid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2019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2020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2021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Инфляция, (рост %)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104,3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103,8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104,0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9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chemeClr val="accent2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повышение:</a:t>
                      </a:r>
                      <a:endParaRPr lang="ru-RU" sz="1600" b="1" i="1" dirty="0">
                        <a:solidFill>
                          <a:schemeClr val="accent2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Заработная плата работников государственных и муниципальных бюджетных  и автономных учреждений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01.10.2019 г.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4,3 %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01.10.2020 г.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3,8 %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01.10.2021 г.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4,0 %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75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Заработная плата отдельных категорий работников бюджетной сферы 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обозначенных в Указах Президента РФ от 07.05.2012г. №597, от 01.06.2012г. №761, от 28.12.2012г. №1688)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01.01.2019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4,3 %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01.01.2020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3,8 %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01.01.2021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4,0 %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Заработная плата в органах государственного и муниципального управления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индексации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Публичные обязательства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(денежные выплаты населению)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01.01.2019 г.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4,3 %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01.01.2020 г.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3,8 %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01.01.2021 г.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4,0 %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Стипендии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01.09.2019 г.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4,3 %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01.09.2020 г.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3,8 %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01.09.2021 г.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4,0 %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Продукты питания, медикаменты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01.01.2019 г.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4,3 %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01.01.2020 г.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3,8 %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01.01.2021 г.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4,0 %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Коммунальные услуги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01.07.2019 г.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4,3 %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01.07.2020 г.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3,8 %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01.07.2021 г.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4,0 %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682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Остальные расходы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уровне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2018 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уровне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2018 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уровне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2018 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2280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081128" y="5099311"/>
            <a:ext cx="1062872" cy="901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Сведения о программных мероприятиях, планируемых к реализации за счет средств бюджета Республики Татарстан  в 201</a:t>
            </a:r>
            <a:r>
              <a:rPr lang="en-US" sz="2000" dirty="0">
                <a:latin typeface="Arial Narrow" panose="020B0606020202030204" pitchFamily="34" charset="0"/>
              </a:rPr>
              <a:t>9</a:t>
            </a:r>
            <a:r>
              <a:rPr lang="ru-RU" sz="2000" dirty="0">
                <a:latin typeface="Arial Narrow" panose="020B0606020202030204" pitchFamily="34" charset="0"/>
              </a:rPr>
              <a:t> - 202</a:t>
            </a:r>
            <a:r>
              <a:rPr lang="en-US" sz="2000" dirty="0">
                <a:latin typeface="Arial Narrow" panose="020B0606020202030204" pitchFamily="34" charset="0"/>
              </a:rPr>
              <a:t>1</a:t>
            </a:r>
            <a:r>
              <a:rPr lang="ru-RU" sz="2000" dirty="0">
                <a:latin typeface="Arial Narrow" panose="020B0606020202030204" pitchFamily="34" charset="0"/>
              </a:rPr>
              <a:t> годах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741398"/>
              </p:ext>
            </p:extLst>
          </p:nvPr>
        </p:nvGraphicFramePr>
        <p:xfrm>
          <a:off x="414100" y="953967"/>
          <a:ext cx="8669892" cy="579817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10753"/>
                <a:gridCol w="5433060"/>
                <a:gridCol w="1005840"/>
                <a:gridCol w="960120"/>
                <a:gridCol w="960119"/>
              </a:tblGrid>
              <a:tr h="25173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201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526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ВСЕГО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87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849,5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13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474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5 051 534,9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Повышение безопасности дорожного движения в Республике Татарстан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1 816 100,0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1 904 900,0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1 904 900,0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Организация отдыха детей и молодежи, их оздоровления и занятости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1 536 898,1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1 536 898,1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1 536 898,1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0" i="0" u="none" strike="noStrike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Развитие малого и среднего предпринимательства в Республике Татарстан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1 000 000,0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1 000 000,0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1 000 000,0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0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0" i="0" u="none" strike="noStrike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Стратегия развития образования в Республике Татарстан "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Килэчэк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 - "Будущее"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768 132,4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0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b="0" i="0" u="none" strike="noStrike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Организация деятельности по профилактике правонарушений и преступлений в Республике Татарстан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62</a:t>
                      </a:r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494</a:t>
                      </a:r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150 611,8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159 340,5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0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Сохранение, изучение и развитие государственных языков Республики Татарстан и других языков в Республике Татарстан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122 140,0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122 610,0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122 610,0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Стратегическое управление талантами 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119 050,0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119 050,0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119 050,0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Развитие института мировой юстиции в Республике Татарстан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82 772,5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81 641,9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Обеспечение жильем молодых семей 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50 000,0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50 000,0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50 000,0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0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00" b="0" i="0" u="none" strike="noStrike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Реализация государственной национальной политики в Республике Татарстан 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49 296,4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56 638,6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55 692,6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0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100" b="0" i="0" u="none" strike="noStrike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Развитие государственной гражданской службы Республики Татарстан и муниципальной службы в Республике Татарстан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35 785,0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35 585,0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35 585,0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100" b="0" i="0" u="none" strike="noStrike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Сохранение национальной идентичности татарского народа 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31 298,4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100" b="0" i="0" u="none" strike="noStrike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Профилактика наркотизации населения в Республике Татарстан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20 980,0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20 980,0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20 980,0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100" b="0" i="0" u="none" strike="noStrike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Профилактика терроризма и экстремизма в Республике Татарстан 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17 750,0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17 280,0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18 250,0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100" b="0" i="0" u="none" strike="noStrike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Реализация подпрограммы "Доступная среда"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9 351,6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100" b="0" i="0" u="none" strike="noStrike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Популяризация рабочих и инженерных профессий в Республике Татарстан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10 000,0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10 000,0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10 000,0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100" b="0" i="0" u="none" strike="noStrike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Патриотическое воспитание молодежи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10 000,0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10 000,0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100" b="0" i="0" u="none" strike="noStrike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Реализация подпрограммы "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Мирас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- Наследие"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10 000,0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100" b="0" i="0" u="none" strike="noStrike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Дети Татарстана 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8 645,0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100" b="0" i="0" u="none" strike="noStrike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Реализация антикоррупционной политики в Республике Татарстан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8 714,1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8 837,1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8 837,1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0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100" b="0" i="0" u="none" strike="noStrike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Развитие комплексной системы защиты прав потребителей в Республике Татарстан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4 900,0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4 900,0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4 900,0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100" b="0" i="0" u="none" strike="noStrike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Сельская молодежь 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4 491,6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4 491,6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4 491,6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71908" y="615420"/>
            <a:ext cx="1612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u="sng" dirty="0">
                <a:solidFill>
                  <a:schemeClr val="accent4"/>
                </a:solidFill>
                <a:latin typeface="Arial Narrow" pitchFamily="34" charset="0"/>
                <a:cs typeface="Microsoft Sans Serif" pitchFamily="34" charset="0"/>
              </a:rPr>
              <a:t>тыс. рублей</a:t>
            </a:r>
            <a:endParaRPr lang="ru-RU" sz="1600" b="1" dirty="0">
              <a:solidFill>
                <a:schemeClr val="accent4"/>
              </a:solidFill>
              <a:latin typeface="Arial Narrow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8066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514350" y="1497106"/>
            <a:ext cx="8307543" cy="384473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Проект закона Республики Татарстан о бюджете подготовлен в соответствии с требованиями, установленными Бюджетным кодексом Российской Федерации и Бюджетным кодексом </a:t>
            </a:r>
            <a:r>
              <a:rPr lang="en-US" sz="2800" dirty="0" smtClean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Республики </a:t>
            </a:r>
            <a:r>
              <a:rPr lang="ru-RU" sz="2800" dirty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Татарстан</a:t>
            </a:r>
          </a:p>
          <a:p>
            <a:pPr algn="ctr"/>
            <a:endParaRPr lang="ru-RU" sz="2800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В структуре законопроекта 24 статьи и 3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5</a:t>
            </a:r>
            <a:r>
              <a:rPr lang="ru-RU" sz="2800" dirty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 приложений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06818" y="4312927"/>
            <a:ext cx="7695644" cy="46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3750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081128" y="5099312"/>
            <a:ext cx="1062872" cy="901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Сведения о государственных программах, предусмотренных к реализации за счет средств бюджета Республики Татарстан в 201</a:t>
            </a:r>
            <a:r>
              <a:rPr lang="en-US" sz="2000" dirty="0">
                <a:latin typeface="Arial Narrow" panose="020B0606020202030204" pitchFamily="34" charset="0"/>
              </a:rPr>
              <a:t>9</a:t>
            </a:r>
            <a:r>
              <a:rPr lang="ru-RU" sz="2000" dirty="0">
                <a:latin typeface="Arial Narrow" panose="020B0606020202030204" pitchFamily="34" charset="0"/>
              </a:rPr>
              <a:t> – 202</a:t>
            </a:r>
            <a:r>
              <a:rPr lang="en-US" sz="2000" dirty="0">
                <a:latin typeface="Arial Narrow" panose="020B0606020202030204" pitchFamily="34" charset="0"/>
              </a:rPr>
              <a:t>1</a:t>
            </a:r>
            <a:r>
              <a:rPr lang="ru-RU" sz="2000" dirty="0">
                <a:latin typeface="Arial Narrow" panose="020B0606020202030204" pitchFamily="34" charset="0"/>
              </a:rPr>
              <a:t> годах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05701"/>
              </p:ext>
            </p:extLst>
          </p:nvPr>
        </p:nvGraphicFramePr>
        <p:xfrm>
          <a:off x="414100" y="959343"/>
          <a:ext cx="8612743" cy="562075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118145"/>
                <a:gridCol w="825818"/>
                <a:gridCol w="834390"/>
                <a:gridCol w="834390"/>
              </a:tblGrid>
              <a:tr h="2569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Государственная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программа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56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Развитие здравоохранения Республики Татарстан до 2021 года"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35 337,1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35 995,5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36 650,1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Развитие образования и науки Республики Татарстан на 2014 – 2025 годы"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54 784,0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48 434,2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48 213,1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Социальная поддержка граждан Республики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Татарстан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 2014 – 2021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25 749,8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26 306,7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27 046,4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9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Обеспечение качественным жильем и услугами жилищно-коммунального хозяйства населения Республики Татарстан на 2014 – 2021 годы"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9 314,6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8 064,6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8 311,3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Содействие занятости населения Республики Татарстан на 2014 – 2021 годы"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1 584,1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1 617,1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1 633,6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9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Обеспечение общественного порядка и противодействие преступности в Республике Татарстан на 2014 – 2021 годы"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2 153,6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2 230,1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2 239,9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4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Защита населения и территорий от чрезвычайных ситуаций, обеспечение пожарной безопасности и безопасности людей на водных объектах в Республике Татарстан на 2014 – 2021 годы"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1 479,8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1 514,6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1 547,5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Развитие культуры Республики Татарстан на 2014 – 2021 годы"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7 135,6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6 067,0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6 175,4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9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"Охрана окружающей среды, воспроизводство и использование природных ресурсов Республики Татарстан на 2014 – 2021 годы"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490,9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488,4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1 243,7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9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"Развитие молодежной политики, физической культуры и спорта в Республике Татарстан на 2014 – 2021 годы"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7 808,0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7 227,4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6 818,4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9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Экономическое развитие и инновационная экономика Республики Татарстан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– 2021 годы"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5 465,9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5 645,5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5 770,5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9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"Развитие информационных и коммуникационных технологий в Республике Татарстан "Открытый Татарстан" на 2014 – 2021 годы"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2 835,0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2 797,6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2 798,8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"Развитие транспортной системы Республики Татарстан на 2014 – 2022 годы"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24 385,8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24 900,1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25 033,8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9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Развитие сельского хозяйства и регулирование рынков сельскохозяйственной продукции, сырья и продовольствия в Республике Татарстан на 2013 – 2021 годы"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12 844,5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11 684,7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11 202,1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14759" y="620789"/>
            <a:ext cx="1612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u="sng" dirty="0">
                <a:solidFill>
                  <a:srgbClr val="6C7B90"/>
                </a:solidFill>
                <a:latin typeface="Arial Narrow" pitchFamily="34" charset="0"/>
                <a:cs typeface="Microsoft Sans Serif" pitchFamily="34" charset="0"/>
              </a:rPr>
              <a:t>млн. рублей</a:t>
            </a:r>
            <a:endParaRPr lang="ru-RU" sz="1600" b="1" dirty="0">
              <a:solidFill>
                <a:srgbClr val="6C7B90"/>
              </a:solidFill>
              <a:latin typeface="Arial Narrow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794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081128" y="5099312"/>
            <a:ext cx="1062872" cy="901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Сведения о государственных программах, предусмотренных к реализации за счет средств бюджета Республики Татарстан в 201</a:t>
            </a:r>
            <a:r>
              <a:rPr lang="en-US" sz="2000" dirty="0">
                <a:latin typeface="Arial Narrow" panose="020B0606020202030204" pitchFamily="34" charset="0"/>
              </a:rPr>
              <a:t>9</a:t>
            </a:r>
            <a:r>
              <a:rPr lang="ru-RU" sz="2000" dirty="0">
                <a:latin typeface="Arial Narrow" panose="020B0606020202030204" pitchFamily="34" charset="0"/>
              </a:rPr>
              <a:t> – 202</a:t>
            </a:r>
            <a:r>
              <a:rPr lang="en-US" sz="2000" dirty="0">
                <a:latin typeface="Arial Narrow" panose="020B0606020202030204" pitchFamily="34" charset="0"/>
              </a:rPr>
              <a:t>1</a:t>
            </a:r>
            <a:r>
              <a:rPr lang="ru-RU" sz="2000" dirty="0">
                <a:latin typeface="Arial Narrow" panose="020B0606020202030204" pitchFamily="34" charset="0"/>
              </a:rPr>
              <a:t> годах (продолжение)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010376"/>
              </p:ext>
            </p:extLst>
          </p:nvPr>
        </p:nvGraphicFramePr>
        <p:xfrm>
          <a:off x="431245" y="1220108"/>
          <a:ext cx="8612743" cy="55473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118145"/>
                <a:gridCol w="825818"/>
                <a:gridCol w="834390"/>
                <a:gridCol w="834390"/>
              </a:tblGrid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Государственная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программа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Развитие лесного хозяйства Республики Татарстан на 2014 – 2021 годы"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647,6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660,8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676,4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Управление государственным имуществом Республики Татарстан на 2014 – 2021 годы"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241,6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243,1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218,8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Управление государственными финансами Республики Татарстан на 2014 – 2021 годы"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10 778,5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10 116,5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9 846,1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Развитие государственной гражданской службы Республики Татарстан и муниципальной службы в Республике Татарстан на 2014 – 2021 годы"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35,8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35,6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35,6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Реализация государственной национальной политики в Республике Татарстан на 2014 – 2021 годы"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60,1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56,6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55,7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Сохранение национальной идентичности татарского народа (2014 – 2019 годы)"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31,3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Сохранение, изучение и развитие государственных языков Республики Татарстан и других языков в Республике Татарстан  на 2014 – 2021 годы"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122,1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122,6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122,6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Развитие юстиции в Республике Татарстан  на 2014 – 2021 годы"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574,7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575,3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495,4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Энергосбережение и повышение энергетической эффективности в Республике Татарстан"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5,6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Развитие сферы туризма и гостеприимства в Республике Татарстан  на 2014 – 2021 годы"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56,8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620,7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Реализация антикоррупционной политики Республики Татарстан на 2015 – 2021 годы"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Стратегическое управление талантами в Республике Татарстан на 2015 – 2021 годы"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119,1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119,1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119,1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Развитие архивного дела в Республике Татарстан на 2016 – 2021 годы"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216,6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215,8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216,0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"Оказание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содействия добровольному переселению в Республику Татарстан соотечественников, проживающих за рубежом на 2019 – 2021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Формирование современной городской среды на территории Республики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Татарстан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 2018 - 2022 годы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2 000,0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2 000,0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2 000,0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31904" y="881554"/>
            <a:ext cx="1612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u="sng" dirty="0">
                <a:solidFill>
                  <a:srgbClr val="6C7B90"/>
                </a:solidFill>
                <a:latin typeface="Arial Narrow" pitchFamily="34" charset="0"/>
                <a:cs typeface="Microsoft Sans Serif" pitchFamily="34" charset="0"/>
              </a:rPr>
              <a:t>млн. рублей</a:t>
            </a:r>
            <a:endParaRPr lang="ru-RU" sz="1600" b="1" dirty="0">
              <a:solidFill>
                <a:srgbClr val="6C7B90"/>
              </a:solidFill>
              <a:latin typeface="Arial Narrow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2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081128" y="5099312"/>
            <a:ext cx="1062872" cy="901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Национальные проекты Российской Федерации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69642950"/>
              </p:ext>
            </p:extLst>
          </p:nvPr>
        </p:nvGraphicFramePr>
        <p:xfrm>
          <a:off x="514350" y="726142"/>
          <a:ext cx="8575998" cy="5647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40210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4" y="120816"/>
            <a:ext cx="8452847" cy="865582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Планируемые расходы </a:t>
            </a:r>
            <a:r>
              <a:rPr lang="ru-RU" sz="2800" dirty="0" smtClean="0">
                <a:latin typeface="Arial Narrow" panose="020B0606020202030204" pitchFamily="34" charset="0"/>
              </a:rPr>
              <a:t>201</a:t>
            </a:r>
            <a:r>
              <a:rPr lang="en-US" sz="2800" dirty="0" smtClean="0">
                <a:latin typeface="Arial Narrow" panose="020B0606020202030204" pitchFamily="34" charset="0"/>
              </a:rPr>
              <a:t>9</a:t>
            </a:r>
            <a:r>
              <a:rPr lang="ru-RU" sz="2800" dirty="0" smtClean="0">
                <a:latin typeface="Arial Narrow" panose="020B0606020202030204" pitchFamily="34" charset="0"/>
              </a:rPr>
              <a:t>-202</a:t>
            </a:r>
            <a:r>
              <a:rPr lang="en-US" sz="2800" dirty="0" smtClean="0">
                <a:latin typeface="Arial Narrow" panose="020B0606020202030204" pitchFamily="34" charset="0"/>
              </a:rPr>
              <a:t>1</a:t>
            </a:r>
            <a:r>
              <a:rPr lang="ru-RU" sz="2800" dirty="0" smtClean="0">
                <a:latin typeface="Arial Narrow" panose="020B0606020202030204" pitchFamily="34" charset="0"/>
              </a:rPr>
              <a:t> годов, </a:t>
            </a:r>
            <a:r>
              <a:rPr lang="ru-RU" sz="2800" dirty="0">
                <a:latin typeface="Arial Narrow" panose="020B0606020202030204" pitchFamily="34" charset="0"/>
              </a:rPr>
              <a:t/>
            </a:r>
            <a:br>
              <a:rPr lang="ru-RU" sz="2800" dirty="0">
                <a:latin typeface="Arial Narrow" panose="020B0606020202030204" pitchFamily="34" charset="0"/>
              </a:rPr>
            </a:br>
            <a:r>
              <a:rPr lang="ru-RU" sz="2800" dirty="0">
                <a:latin typeface="Arial Narrow" panose="020B0606020202030204" pitchFamily="34" charset="0"/>
              </a:rPr>
              <a:t>относящиеся к сфере экономики по разделам </a:t>
            </a:r>
            <a:r>
              <a:rPr lang="ru-RU" sz="2800" dirty="0" smtClean="0">
                <a:latin typeface="Arial Narrow" panose="020B0606020202030204" pitchFamily="34" charset="0"/>
              </a:rPr>
              <a:t>бюджетной </a:t>
            </a:r>
            <a:r>
              <a:rPr lang="ru-RU" sz="2800" dirty="0">
                <a:latin typeface="Arial Narrow" panose="020B0606020202030204" pitchFamily="34" charset="0"/>
              </a:rPr>
              <a:t>классификации</a:t>
            </a:r>
          </a:p>
          <a:p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355117" y="1324202"/>
            <a:ext cx="1612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u="sng" dirty="0">
                <a:solidFill>
                  <a:srgbClr val="6C7B90"/>
                </a:solidFill>
                <a:latin typeface="Arial Narrow" pitchFamily="34" charset="0"/>
                <a:cs typeface="Microsoft Sans Serif" pitchFamily="34" charset="0"/>
              </a:rPr>
              <a:t>млрд. рублей</a:t>
            </a:r>
            <a:endParaRPr lang="ru-RU" sz="2000" b="1" dirty="0">
              <a:solidFill>
                <a:srgbClr val="6C7B90"/>
              </a:solidFill>
              <a:latin typeface="Arial Narrow" pitchFamily="34" charset="0"/>
              <a:cs typeface="Microsoft Sans Serif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259310"/>
              </p:ext>
            </p:extLst>
          </p:nvPr>
        </p:nvGraphicFramePr>
        <p:xfrm>
          <a:off x="587579" y="1864893"/>
          <a:ext cx="8379622" cy="4670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4336"/>
                <a:gridCol w="900881"/>
                <a:gridCol w="900881"/>
                <a:gridCol w="900881"/>
                <a:gridCol w="900881"/>
                <a:gridCol w="900881"/>
                <a:gridCol w="900881"/>
              </a:tblGrid>
              <a:tr h="502151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г.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г.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202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г.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660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конс. бюджет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бюджет</a:t>
                      </a:r>
                      <a:r>
                        <a:rPr lang="ru-RU" sz="1600" b="1" baseline="0" dirty="0" smtClean="0">
                          <a:latin typeface="Arial Narrow" panose="020B0606020202030204" pitchFamily="34" charset="0"/>
                        </a:rPr>
                        <a:t> РТ</a:t>
                      </a:r>
                      <a:endParaRPr lang="ru-RU" sz="16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конс. бюджет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бюджет</a:t>
                      </a:r>
                      <a:r>
                        <a:rPr lang="ru-RU" sz="1600" b="1" baseline="0" dirty="0" smtClean="0">
                          <a:latin typeface="Arial Narrow" panose="020B0606020202030204" pitchFamily="34" charset="0"/>
                        </a:rPr>
                        <a:t> РТ</a:t>
                      </a:r>
                      <a:endParaRPr lang="ru-RU" sz="16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конс. бюджет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бюджет</a:t>
                      </a:r>
                      <a:r>
                        <a:rPr lang="ru-RU" sz="1600" b="1" baseline="0" dirty="0" smtClean="0">
                          <a:latin typeface="Arial Narrow" panose="020B0606020202030204" pitchFamily="34" charset="0"/>
                        </a:rPr>
                        <a:t> РТ</a:t>
                      </a:r>
                      <a:endParaRPr lang="ru-RU" sz="16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8842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Общегосударственные</a:t>
                      </a:r>
                      <a:r>
                        <a:rPr lang="ru-RU" sz="2400" baseline="0" dirty="0" smtClean="0">
                          <a:latin typeface="Arial Narrow" panose="020B0606020202030204" pitchFamily="34" charset="0"/>
                        </a:rPr>
                        <a:t> вопросы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19,0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13,4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19,0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en-US" sz="28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,3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18,7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13,0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478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Национальная</a:t>
                      </a:r>
                      <a:r>
                        <a:rPr lang="ru-RU" sz="2400" baseline="0" dirty="0" smtClean="0">
                          <a:latin typeface="Arial Narrow" panose="020B0606020202030204" pitchFamily="34" charset="0"/>
                        </a:rPr>
                        <a:t> безопасность и правоохранительная деятельность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1,6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1,6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8842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Национальная экономика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48,7</a:t>
                      </a:r>
                      <a:endParaRPr lang="en-US" sz="2800" b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47,3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48,1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46,7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49,2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48,0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9256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Отрасли раздела «Национальная экономика» </a:t>
            </a:r>
            <a:br>
              <a:rPr lang="ru-RU" sz="2800" dirty="0" smtClean="0">
                <a:latin typeface="Arial Narrow" panose="020B0606020202030204" pitchFamily="34" charset="0"/>
              </a:rPr>
            </a:br>
            <a:r>
              <a:rPr lang="ru-RU" sz="2800" dirty="0" smtClean="0">
                <a:latin typeface="Arial Narrow" panose="020B0606020202030204" pitchFamily="34" charset="0"/>
              </a:rPr>
              <a:t>консолидированного бюджета на 201</a:t>
            </a:r>
            <a:r>
              <a:rPr lang="en-US" sz="2800" dirty="0" smtClean="0">
                <a:latin typeface="Arial Narrow" panose="020B0606020202030204" pitchFamily="34" charset="0"/>
              </a:rPr>
              <a:t>9</a:t>
            </a:r>
            <a:r>
              <a:rPr lang="ru-RU" sz="2800" dirty="0" smtClean="0">
                <a:latin typeface="Arial Narrow" panose="020B0606020202030204" pitchFamily="34" charset="0"/>
              </a:rPr>
              <a:t> год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561460"/>
              </p:ext>
            </p:extLst>
          </p:nvPr>
        </p:nvGraphicFramePr>
        <p:xfrm>
          <a:off x="649115" y="1047187"/>
          <a:ext cx="8167427" cy="500398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900669"/>
                <a:gridCol w="2266758"/>
              </a:tblGrid>
              <a:tr h="106411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Отрасль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r>
                        <a:rPr lang="ru-RU" sz="280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2800" baseline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млрд.рублей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4924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дорожное хозяйство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24,6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4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сельское хозяйство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11,6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4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транспорт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4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связь и информатика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1,4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49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аппарат управления, отдельные учреждения и мероприятия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7,7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24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мероприятия по содействию занятости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0,8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24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лесное хозяйство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0,6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0552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Планируемые расходы </a:t>
            </a:r>
            <a:r>
              <a:rPr lang="ru-RU" sz="2800" dirty="0" smtClean="0">
                <a:latin typeface="Arial Narrow" panose="020B0606020202030204" pitchFamily="34" charset="0"/>
              </a:rPr>
              <a:t>201</a:t>
            </a:r>
            <a:r>
              <a:rPr lang="en-US" sz="2800" dirty="0" smtClean="0">
                <a:latin typeface="Arial Narrow" panose="020B0606020202030204" pitchFamily="34" charset="0"/>
              </a:rPr>
              <a:t>9</a:t>
            </a:r>
            <a:r>
              <a:rPr lang="ru-RU" sz="2800" dirty="0" smtClean="0">
                <a:latin typeface="Arial Narrow" panose="020B0606020202030204" pitchFamily="34" charset="0"/>
              </a:rPr>
              <a:t>-202</a:t>
            </a:r>
            <a:r>
              <a:rPr lang="en-US" sz="2800" dirty="0" smtClean="0">
                <a:latin typeface="Arial Narrow" panose="020B0606020202030204" pitchFamily="34" charset="0"/>
              </a:rPr>
              <a:t>1</a:t>
            </a:r>
            <a:r>
              <a:rPr lang="ru-RU" sz="2800" dirty="0" smtClean="0">
                <a:latin typeface="Arial Narrow" panose="020B0606020202030204" pitchFamily="34" charset="0"/>
              </a:rPr>
              <a:t> годов, </a:t>
            </a:r>
            <a:r>
              <a:rPr lang="ru-RU" sz="2800" dirty="0">
                <a:latin typeface="Arial Narrow" panose="020B0606020202030204" pitchFamily="34" charset="0"/>
              </a:rPr>
              <a:t/>
            </a:r>
            <a:br>
              <a:rPr lang="ru-RU" sz="2800" dirty="0">
                <a:latin typeface="Arial Narrow" panose="020B0606020202030204" pitchFamily="34" charset="0"/>
              </a:rPr>
            </a:br>
            <a:r>
              <a:rPr lang="ru-RU" sz="2800" dirty="0">
                <a:latin typeface="Arial Narrow" panose="020B0606020202030204" pitchFamily="34" charset="0"/>
              </a:rPr>
              <a:t>относящиеся к сфере экономики по разделам </a:t>
            </a:r>
            <a:r>
              <a:rPr lang="ru-RU" sz="2800" dirty="0" smtClean="0">
                <a:latin typeface="Arial Narrow" panose="020B0606020202030204" pitchFamily="34" charset="0"/>
              </a:rPr>
              <a:t>бюджетной классификации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latin typeface="Arial Narrow" panose="020B0606020202030204" pitchFamily="34" charset="0"/>
              </a:rPr>
              <a:t>(продолжение)</a:t>
            </a:r>
            <a:endParaRPr lang="ru-RU" sz="2800" dirty="0">
              <a:latin typeface="Arial Narrow" panose="020B0606020202030204" pitchFamily="34" charset="0"/>
            </a:endParaRPr>
          </a:p>
          <a:p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0751" y="1347519"/>
            <a:ext cx="1612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u="sng" dirty="0">
                <a:solidFill>
                  <a:schemeClr val="accent4"/>
                </a:solidFill>
                <a:latin typeface="Arial Narrow" pitchFamily="34" charset="0"/>
                <a:cs typeface="Microsoft Sans Serif" pitchFamily="34" charset="0"/>
              </a:rPr>
              <a:t>млрд. рублей</a:t>
            </a:r>
            <a:endParaRPr lang="ru-RU" sz="2000" b="1" dirty="0">
              <a:solidFill>
                <a:schemeClr val="accent4"/>
              </a:solidFill>
              <a:latin typeface="Arial Narrow" pitchFamily="34" charset="0"/>
              <a:cs typeface="Microsoft Sans Serif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340954"/>
              </p:ext>
            </p:extLst>
          </p:nvPr>
        </p:nvGraphicFramePr>
        <p:xfrm>
          <a:off x="513213" y="1828311"/>
          <a:ext cx="8379622" cy="3962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4336"/>
                <a:gridCol w="900881"/>
                <a:gridCol w="900881"/>
                <a:gridCol w="900881"/>
                <a:gridCol w="900881"/>
                <a:gridCol w="900881"/>
                <a:gridCol w="900881"/>
              </a:tblGrid>
              <a:tr h="561668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г.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г.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202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г.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62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конс. бюджет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бюджет</a:t>
                      </a:r>
                      <a:r>
                        <a:rPr lang="ru-RU" sz="1600" b="1" baseline="0" dirty="0" smtClean="0">
                          <a:latin typeface="Arial Narrow" panose="020B0606020202030204" pitchFamily="34" charset="0"/>
                        </a:rPr>
                        <a:t> РТ</a:t>
                      </a:r>
                      <a:endParaRPr lang="ru-RU" sz="16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конс. бюджет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бюджет</a:t>
                      </a:r>
                      <a:r>
                        <a:rPr lang="ru-RU" sz="1600" b="1" baseline="0" dirty="0" smtClean="0">
                          <a:latin typeface="Arial Narrow" panose="020B0606020202030204" pitchFamily="34" charset="0"/>
                        </a:rPr>
                        <a:t> РТ</a:t>
                      </a:r>
                      <a:endParaRPr lang="ru-RU" sz="16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конс. бюджет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бюджет</a:t>
                      </a:r>
                      <a:r>
                        <a:rPr lang="ru-RU" sz="1600" b="1" baseline="0" dirty="0" smtClean="0">
                          <a:latin typeface="Arial Narrow" panose="020B0606020202030204" pitchFamily="34" charset="0"/>
                        </a:rPr>
                        <a:t> РТ</a:t>
                      </a:r>
                      <a:endParaRPr lang="ru-RU" sz="16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27474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18,6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11,0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18,5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10,</a:t>
                      </a:r>
                      <a:r>
                        <a:rPr lang="en-US" sz="28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2800" b="1" dirty="0" smtClean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18,8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11,1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27474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Охрана окружающей среды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437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Темпы роста расходов на </a:t>
            </a:r>
            <a:r>
              <a:rPr lang="ru-RU" sz="2800" dirty="0" smtClean="0"/>
              <a:t>социально-культурную </a:t>
            </a:r>
            <a:r>
              <a:rPr lang="ru-RU" sz="2800" dirty="0"/>
              <a:t>сферу консолидированного бюджета Республики Татарстан </a:t>
            </a:r>
            <a:r>
              <a:rPr lang="ru-RU" sz="2800" dirty="0" smtClean="0"/>
              <a:t>к </a:t>
            </a:r>
            <a:r>
              <a:rPr lang="ru-RU" sz="2800" dirty="0"/>
              <a:t>базовому 2018 году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26547436"/>
              </p:ext>
            </p:extLst>
          </p:nvPr>
        </p:nvGraphicFramePr>
        <p:xfrm>
          <a:off x="403412" y="1805184"/>
          <a:ext cx="8580912" cy="4801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5032" y="1324391"/>
            <a:ext cx="534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%</a:t>
            </a:r>
            <a:endParaRPr lang="ru-RU" sz="20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1091415">
            <a:off x="3356940" y="3999974"/>
            <a:ext cx="871297" cy="34405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ru-RU" b="1" kern="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21258315">
            <a:off x="5952808" y="3549074"/>
            <a:ext cx="871297" cy="346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ru-RU" b="1" kern="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727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Рост расходов на оплату труда за счет </a:t>
            </a:r>
            <a:r>
              <a:rPr lang="en-US" sz="2800" dirty="0" smtClean="0">
                <a:latin typeface="Arial Narrow" panose="020B0606020202030204" pitchFamily="34" charset="0"/>
              </a:rPr>
              <a:t/>
            </a:r>
            <a:br>
              <a:rPr lang="en-US" sz="2800" dirty="0" smtClean="0">
                <a:latin typeface="Arial Narrow" panose="020B0606020202030204" pitchFamily="34" charset="0"/>
              </a:rPr>
            </a:br>
            <a:r>
              <a:rPr lang="ru-RU" sz="2800" dirty="0" smtClean="0">
                <a:latin typeface="Arial Narrow" panose="020B0606020202030204" pitchFamily="34" charset="0"/>
              </a:rPr>
              <a:t>бюджетных средств</a:t>
            </a:r>
            <a:r>
              <a:rPr lang="ru-RU" sz="28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latin typeface="Arial Narrow" panose="020B0606020202030204" pitchFamily="34" charset="0"/>
              </a:rPr>
              <a:t>*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480919"/>
              </p:ext>
            </p:extLst>
          </p:nvPr>
        </p:nvGraphicFramePr>
        <p:xfrm>
          <a:off x="428625" y="1643008"/>
          <a:ext cx="8431530" cy="4479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7267" y="1138175"/>
            <a:ext cx="161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u="sng" dirty="0">
                <a:solidFill>
                  <a:schemeClr val="accent4"/>
                </a:solidFill>
                <a:latin typeface="Arial Narrow" pitchFamily="34" charset="0"/>
                <a:cs typeface="Microsoft Sans Serif" pitchFamily="34" charset="0"/>
              </a:rPr>
              <a:t>млрд. рублей</a:t>
            </a:r>
            <a:endParaRPr lang="ru-RU" b="1" dirty="0">
              <a:solidFill>
                <a:schemeClr val="accent4"/>
              </a:solidFill>
              <a:latin typeface="Arial Narrow" pitchFamily="34" charset="0"/>
              <a:cs typeface="Microsoft Sans Serif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5" y="6258075"/>
            <a:ext cx="275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prstClr val="black"/>
                </a:solidFill>
                <a:latin typeface="Arial Narrow" panose="020B0606020202030204" pitchFamily="34" charset="0"/>
              </a:rPr>
              <a:t>*</a:t>
            </a:r>
            <a:r>
              <a:rPr lang="en-US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i="1" dirty="0">
                <a:solidFill>
                  <a:prstClr val="black"/>
                </a:solidFill>
                <a:latin typeface="Arial Narrow" panose="020B0606020202030204" pitchFamily="34" charset="0"/>
              </a:rPr>
              <a:t>включая ФОМС</a:t>
            </a:r>
          </a:p>
        </p:txBody>
      </p:sp>
    </p:spTree>
    <p:extLst>
      <p:ext uri="{BB962C8B-B14F-4D97-AF65-F5344CB8AC3E}">
        <p14:creationId xmlns:p14="http://schemas.microsoft.com/office/powerpoint/2010/main" val="20550213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406775" y="93922"/>
            <a:ext cx="8452847" cy="865582"/>
          </a:xfrm>
        </p:spPr>
        <p:txBody>
          <a:bodyPr>
            <a:noAutofit/>
          </a:bodyPr>
          <a:lstStyle/>
          <a:p>
            <a:r>
              <a:rPr lang="ru-RU" sz="2800" dirty="0"/>
              <a:t>Планируемые расходы консолидированного бюджета 201</a:t>
            </a:r>
            <a:r>
              <a:rPr lang="en-US" sz="2800" dirty="0"/>
              <a:t>9</a:t>
            </a:r>
            <a:r>
              <a:rPr lang="ru-RU" sz="2800" dirty="0"/>
              <a:t>-202</a:t>
            </a:r>
            <a:r>
              <a:rPr lang="en-US" sz="2800" dirty="0"/>
              <a:t>1</a:t>
            </a:r>
            <a:r>
              <a:rPr lang="ru-RU" sz="2800" dirty="0"/>
              <a:t> годов, относящиеся к социально-культурной </a:t>
            </a:r>
            <a:r>
              <a:rPr lang="ru-RU" sz="2800" dirty="0" smtClean="0"/>
              <a:t>сфере </a:t>
            </a:r>
            <a:r>
              <a:rPr lang="ru-RU" sz="2800" dirty="0"/>
              <a:t>по разделам бюджетной классификации</a:t>
            </a:r>
          </a:p>
          <a:p>
            <a:endParaRPr lang="ru-RU" sz="2800" dirty="0"/>
          </a:p>
          <a:p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355117" y="1264258"/>
            <a:ext cx="1612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u="sng" dirty="0">
                <a:solidFill>
                  <a:srgbClr val="6C7B90"/>
                </a:solidFill>
                <a:latin typeface="Arial Narrow" pitchFamily="34" charset="0"/>
                <a:cs typeface="Microsoft Sans Serif" pitchFamily="34" charset="0"/>
              </a:rPr>
              <a:t>млрд. рублей</a:t>
            </a:r>
            <a:endParaRPr lang="ru-RU" sz="2000" b="1" dirty="0">
              <a:solidFill>
                <a:srgbClr val="6C7B90"/>
              </a:solidFill>
              <a:latin typeface="Arial Narrow" pitchFamily="34" charset="0"/>
              <a:cs typeface="Microsoft Sans Serif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992794"/>
              </p:ext>
            </p:extLst>
          </p:nvPr>
        </p:nvGraphicFramePr>
        <p:xfrm>
          <a:off x="587579" y="1669638"/>
          <a:ext cx="8379622" cy="4864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4336"/>
                <a:gridCol w="900881"/>
                <a:gridCol w="900881"/>
                <a:gridCol w="900881"/>
                <a:gridCol w="900881"/>
                <a:gridCol w="900881"/>
                <a:gridCol w="900881"/>
              </a:tblGrid>
              <a:tr h="627344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г.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г.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202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г.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45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конс. бюджет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бюджет</a:t>
                      </a:r>
                      <a:r>
                        <a:rPr lang="ru-RU" sz="1600" b="1" baseline="0" dirty="0" smtClean="0">
                          <a:latin typeface="Arial Narrow" panose="020B0606020202030204" pitchFamily="34" charset="0"/>
                        </a:rPr>
                        <a:t> РТ</a:t>
                      </a:r>
                      <a:endParaRPr lang="ru-RU" sz="16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конс. бюджет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бюджет</a:t>
                      </a:r>
                      <a:r>
                        <a:rPr lang="ru-RU" sz="1600" b="1" baseline="0" dirty="0" smtClean="0">
                          <a:latin typeface="Arial Narrow" panose="020B0606020202030204" pitchFamily="34" charset="0"/>
                        </a:rPr>
                        <a:t> РТ</a:t>
                      </a:r>
                      <a:endParaRPr lang="ru-RU" sz="16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конс. бюджет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бюджет</a:t>
                      </a:r>
                      <a:r>
                        <a:rPr lang="ru-RU" sz="1600" b="1" baseline="0" dirty="0" smtClean="0">
                          <a:latin typeface="Arial Narrow" panose="020B0606020202030204" pitchFamily="34" charset="0"/>
                        </a:rPr>
                        <a:t> РТ</a:t>
                      </a:r>
                      <a:endParaRPr lang="ru-RU" sz="16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013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  <a:endParaRPr lang="ru-RU" sz="1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99,5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68,1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92,2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60,1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92,5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59,9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013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Культура</a:t>
                      </a:r>
                      <a:r>
                        <a:rPr lang="en-US" sz="18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800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кинематография</a:t>
                      </a:r>
                      <a:endParaRPr lang="ru-RU" sz="1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14,6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9,2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13,6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8,1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13,7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8,3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013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Здравоохранение</a:t>
                      </a:r>
                      <a:endParaRPr lang="ru-RU" sz="1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21,5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21,5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21,7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21,7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21,8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21,8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013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Социальная</a:t>
                      </a:r>
                      <a:r>
                        <a:rPr lang="ru-RU" sz="1800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политика</a:t>
                      </a:r>
                      <a:endParaRPr lang="ru-RU" sz="1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42,9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42,3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44,2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43,5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45,5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44,8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013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  <a:endParaRPr lang="ru-RU" sz="1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6,1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4,9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6,0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4,7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5,6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4,3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8176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Средства</a:t>
                      </a:r>
                      <a:r>
                        <a:rPr lang="ru-RU" sz="1800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массовой информации</a:t>
                      </a:r>
                      <a:endParaRPr lang="ru-RU" sz="1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3560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Структура консолидированного </a:t>
            </a:r>
            <a:r>
              <a:rPr lang="ru-RU" sz="2800" dirty="0" smtClean="0"/>
              <a:t>бюджета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Республики Татарстан в </a:t>
            </a:r>
            <a:r>
              <a:rPr lang="en-US" sz="2800" dirty="0" smtClean="0"/>
              <a:t>201</a:t>
            </a:r>
            <a:r>
              <a:rPr lang="ru-RU" sz="2800" dirty="0" smtClean="0"/>
              <a:t>9 </a:t>
            </a:r>
            <a:r>
              <a:rPr lang="ru-RU" sz="2800" dirty="0"/>
              <a:t>году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63697125"/>
              </p:ext>
            </p:extLst>
          </p:nvPr>
        </p:nvGraphicFramePr>
        <p:xfrm>
          <a:off x="514350" y="1643744"/>
          <a:ext cx="8374582" cy="496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4350" y="1043283"/>
            <a:ext cx="2075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</a:t>
            </a:r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flipH="1">
            <a:off x="4060371" y="2470010"/>
            <a:ext cx="2329539" cy="1002533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r>
              <a:rPr lang="ru-RU" sz="3200" b="1" kern="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Дефицит</a:t>
            </a:r>
            <a:br>
              <a:rPr lang="ru-RU" sz="3200" b="1" kern="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3200" b="1" kern="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4,1</a:t>
            </a:r>
            <a:endParaRPr lang="ru-RU" sz="3200" b="1" kern="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81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7977" y="132519"/>
            <a:ext cx="4155742" cy="38411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Министерством финансов Республики Татарстан совместно с Министерством экономики, налоговой службой, отраслевыми министерствами, предприятиями проведены расчеты по прогнозу отдельных налогов, рассмотрены предложения муниципалитетов по формированию доходной части местных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бюджетов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402" y="4796117"/>
            <a:ext cx="8455998" cy="124455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solidFill>
                  <a:schemeClr val="tx1"/>
                </a:solidFill>
              </a:rPr>
              <a:t>В результате совместной работы прогноз бюджета в сценарных условиях согласован с муниципалитетами и главными распорядителями бюджетных средств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без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разногласий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1" y="168378"/>
            <a:ext cx="4219574" cy="38411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chemeClr val="accent2"/>
                </a:solidFill>
              </a:rPr>
              <a:t>В рамках формирования бюджета по расходам проведены совещания по рассмотрению предложений республиканских министерств и ведомств, а также 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муниципальных районов </a:t>
            </a:r>
            <a:r>
              <a:rPr lang="ru-RU" dirty="0" smtClean="0">
                <a:solidFill>
                  <a:schemeClr val="accent2"/>
                </a:solidFill>
              </a:rPr>
              <a:t>и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>
                <a:solidFill>
                  <a:schemeClr val="accent2"/>
                </a:solidFill>
              </a:rPr>
              <a:t>городских округов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2754440" y="4132927"/>
            <a:ext cx="3628429" cy="539797"/>
          </a:xfrm>
          <a:prstGeom prst="downArrow">
            <a:avLst>
              <a:gd name="adj1" fmla="val 39623"/>
              <a:gd name="adj2" fmla="val 50000"/>
            </a:avLst>
          </a:prstGeom>
          <a:solidFill>
            <a:schemeClr val="accent2"/>
          </a:solidFill>
          <a:ln w="285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5765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Структура </a:t>
            </a:r>
            <a:r>
              <a:rPr lang="ru-RU" sz="2800" dirty="0" smtClean="0"/>
              <a:t>бюджета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Республики Татарстан в </a:t>
            </a:r>
            <a:r>
              <a:rPr lang="en-US" sz="2800" dirty="0" smtClean="0"/>
              <a:t>201</a:t>
            </a:r>
            <a:r>
              <a:rPr lang="ru-RU" sz="2800" dirty="0" smtClean="0"/>
              <a:t>9 </a:t>
            </a:r>
            <a:r>
              <a:rPr lang="ru-RU" sz="2800" dirty="0"/>
              <a:t>году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22491739"/>
              </p:ext>
            </p:extLst>
          </p:nvPr>
        </p:nvGraphicFramePr>
        <p:xfrm>
          <a:off x="514350" y="1643744"/>
          <a:ext cx="8374582" cy="496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4350" y="1043283"/>
            <a:ext cx="2075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</a:t>
            </a:r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flipH="1">
            <a:off x="4049485" y="2186982"/>
            <a:ext cx="2329539" cy="1002533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r>
              <a:rPr lang="ru-RU" sz="3200" b="1" kern="0" dirty="0" smtClean="0">
                <a:solidFill>
                  <a:srgbClr val="F5684A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Дефицит</a:t>
            </a:r>
            <a:br>
              <a:rPr lang="ru-RU" sz="3200" b="1" kern="0" dirty="0" smtClean="0">
                <a:solidFill>
                  <a:srgbClr val="F5684A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3200" b="1" kern="0" dirty="0" smtClean="0">
                <a:solidFill>
                  <a:srgbClr val="F5684A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4,1</a:t>
            </a:r>
            <a:endParaRPr lang="ru-RU" sz="3200" b="1" kern="0" dirty="0">
              <a:solidFill>
                <a:srgbClr val="F5684A">
                  <a:lumMod val="7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048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559173" y="120816"/>
            <a:ext cx="8088112" cy="69707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Параметры консолидированного </a:t>
            </a:r>
            <a:r>
              <a:rPr lang="ru-RU" sz="2800" dirty="0"/>
              <a:t>бюджета Республики </a:t>
            </a:r>
            <a:r>
              <a:rPr lang="ru-RU" sz="2800" dirty="0" smtClean="0"/>
              <a:t>Татарстан и бюджета Республики Татарстан </a:t>
            </a:r>
            <a:r>
              <a:rPr lang="ru-RU" sz="2800" dirty="0"/>
              <a:t>в </a:t>
            </a:r>
            <a:r>
              <a:rPr lang="ru-RU" sz="2800" dirty="0" smtClean="0"/>
              <a:t>2020 году</a:t>
            </a:r>
            <a:endParaRPr lang="ru-RU" sz="28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97523666"/>
              </p:ext>
            </p:extLst>
          </p:nvPr>
        </p:nvGraphicFramePr>
        <p:xfrm>
          <a:off x="383282" y="1595718"/>
          <a:ext cx="8661051" cy="5065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0938" y="1140705"/>
            <a:ext cx="172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2539537" y="2488588"/>
            <a:ext cx="135114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Дефицит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4,6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6401070" y="2904086"/>
            <a:ext cx="133547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Дефицит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4,8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0979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 animBg="0"/>
        </p:bldSub>
      </p:bldGraphic>
      <p:bldP spid="5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559173" y="120816"/>
            <a:ext cx="8088112" cy="69707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Параметры консолидированного </a:t>
            </a:r>
            <a:r>
              <a:rPr lang="ru-RU" sz="2800" dirty="0"/>
              <a:t>бюджета Республики </a:t>
            </a:r>
            <a:r>
              <a:rPr lang="ru-RU" sz="2800" dirty="0" smtClean="0"/>
              <a:t>Татарстан и бюджета Республики Татарстан </a:t>
            </a:r>
            <a:r>
              <a:rPr lang="ru-RU" sz="2800" dirty="0"/>
              <a:t>в </a:t>
            </a:r>
            <a:r>
              <a:rPr lang="ru-RU" sz="2800" dirty="0" smtClean="0"/>
              <a:t>2021 году</a:t>
            </a:r>
            <a:endParaRPr lang="ru-RU" sz="28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34065444"/>
              </p:ext>
            </p:extLst>
          </p:nvPr>
        </p:nvGraphicFramePr>
        <p:xfrm>
          <a:off x="383282" y="1595718"/>
          <a:ext cx="8661051" cy="5065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0938" y="1140705"/>
            <a:ext cx="172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2528048" y="2506518"/>
            <a:ext cx="135233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Дефицит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5,3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6383139" y="2832370"/>
            <a:ext cx="132650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Дефицит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5,3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6603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 animBg="0"/>
        </p:bldSub>
      </p:bldGraphic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"/>
          <p:cNvSpPr txBox="1">
            <a:spLocks/>
          </p:cNvSpPr>
          <p:nvPr/>
        </p:nvSpPr>
        <p:spPr>
          <a:xfrm>
            <a:off x="404384" y="712485"/>
            <a:ext cx="8660876" cy="10798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 Narrow" panose="020B0606020202030204" pitchFamily="34" charset="0"/>
              </a:rPr>
              <a:t>Консолидированный бюджет </a:t>
            </a:r>
          </a:p>
          <a:p>
            <a:r>
              <a:rPr lang="ru-RU" dirty="0">
                <a:latin typeface="Arial Narrow" panose="020B0606020202030204" pitchFamily="34" charset="0"/>
              </a:rPr>
              <a:t>Республики Татарстан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873502" y="2105381"/>
            <a:ext cx="7574282" cy="2943647"/>
            <a:chOff x="1090024" y="1420981"/>
            <a:chExt cx="10099042" cy="345951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646217" y="3101526"/>
              <a:ext cx="1991995" cy="1716389"/>
            </a:xfrm>
            <a:prstGeom prst="roundRect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</a:t>
              </a:r>
              <a:r>
                <a:rPr lang="ru-RU" sz="2000" dirty="0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/>
              </a:r>
              <a:br>
                <a:rPr lang="ru-RU" sz="2000" dirty="0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</a:br>
              <a:r>
                <a:rPr lang="ru-RU" sz="2000" dirty="0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бюджета</a:t>
              </a:r>
              <a:br>
                <a:rPr lang="ru-RU" sz="2000" dirty="0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</a:br>
              <a:r>
                <a:rPr lang="ru-RU" sz="2000" dirty="0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городских округов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088744" y="3101526"/>
              <a:ext cx="2642870" cy="1778967"/>
            </a:xfrm>
            <a:prstGeom prst="roundRect">
              <a:avLst/>
            </a:prstGeom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43</a:t>
              </a:r>
              <a:r>
                <a:rPr lang="ru-RU" sz="2000" dirty="0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/>
              </a:r>
              <a:br>
                <a:rPr lang="ru-RU" sz="2000" dirty="0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</a:br>
              <a:r>
                <a:rPr lang="ru-RU" sz="2000" dirty="0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бюджета</a:t>
              </a:r>
              <a:br>
                <a:rPr lang="ru-RU" sz="2000" dirty="0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</a:br>
              <a:r>
                <a:rPr lang="ru-RU" sz="2000" dirty="0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муниципальных районов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8944974" y="3132654"/>
              <a:ext cx="2244090" cy="1747517"/>
            </a:xfrm>
            <a:prstGeom prst="roundRect">
              <a:avLst/>
            </a:prstGeom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911</a:t>
              </a:r>
            </a:p>
            <a:p>
              <a:pPr algn="ctr"/>
              <a:r>
                <a:rPr lang="ru-RU" sz="2000" dirty="0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бюджетов</a:t>
              </a:r>
              <a:br>
                <a:rPr lang="ru-RU" sz="2000" dirty="0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</a:br>
              <a:r>
                <a:rPr lang="ru-RU" sz="2000" dirty="0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поселений</a:t>
              </a:r>
            </a:p>
            <a:p>
              <a:pPr algn="ctr"/>
              <a:endParaRPr lang="ru-RU" sz="200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090024" y="3101849"/>
              <a:ext cx="2105661" cy="1747842"/>
            </a:xfrm>
            <a:prstGeom prst="roundRect">
              <a:avLst/>
            </a:prstGeom>
            <a:solidFill>
              <a:srgbClr val="7030A0"/>
            </a:solidFill>
            <a:ln w="28575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dirty="0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Бюджет Республики Татарстан</a:t>
              </a:r>
            </a:p>
          </p:txBody>
        </p:sp>
        <p:sp>
          <p:nvSpPr>
            <p:cNvPr id="2" name="Правая фигурная скобка 1"/>
            <p:cNvSpPr/>
            <p:nvPr/>
          </p:nvSpPr>
          <p:spPr>
            <a:xfrm rot="5400000" flipH="1">
              <a:off x="6025855" y="-2266169"/>
              <a:ext cx="227380" cy="10099042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170952" y="1420981"/>
              <a:ext cx="5937185" cy="88083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dirty="0">
                  <a:solidFill>
                    <a:schemeClr val="accent2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957 бюджетов всех уровней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56265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Основные показатели для формирования прогноза консолидированного бюджета  Республики </a:t>
            </a:r>
            <a:r>
              <a:rPr lang="ru-RU" sz="2800" dirty="0" smtClean="0"/>
              <a:t>Татарстан </a:t>
            </a:r>
            <a:br>
              <a:rPr lang="ru-RU" sz="2800" dirty="0" smtClean="0"/>
            </a:br>
            <a:r>
              <a:rPr lang="ru-RU" sz="2800" dirty="0" smtClean="0"/>
              <a:t>на 2019-2021 </a:t>
            </a:r>
            <a:r>
              <a:rPr lang="ru-RU" sz="2800" dirty="0"/>
              <a:t>годы по доходам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727480"/>
              </p:ext>
            </p:extLst>
          </p:nvPr>
        </p:nvGraphicFramePr>
        <p:xfrm>
          <a:off x="514350" y="1526300"/>
          <a:ext cx="8466923" cy="4784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1631"/>
                <a:gridCol w="1501346"/>
                <a:gridCol w="1408670"/>
                <a:gridCol w="1465276"/>
              </a:tblGrid>
              <a:tr h="11962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1962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Цена на нефть, долларов за баррель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63,4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59,7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57,9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62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Курс доллара, рублей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63,2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63,8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64,0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62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Инфляция, (рост %)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104,3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103,8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104,0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2735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Изменения федерального законодательства 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514351" y="753035"/>
          <a:ext cx="8288006" cy="5818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7839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187070" y="5035846"/>
            <a:ext cx="956930" cy="96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Продление отдельных налоговых льгот в соответствии </a:t>
            </a:r>
            <a:r>
              <a:rPr lang="ru-RU" sz="2800" dirty="0">
                <a:latin typeface="Arial Narrow" panose="020B0606020202030204" pitchFamily="34" charset="0"/>
              </a:rPr>
              <a:t>с законодательством </a:t>
            </a:r>
            <a:r>
              <a:rPr lang="en-US" sz="2800" dirty="0" smtClean="0">
                <a:latin typeface="Arial Narrow" panose="020B0606020202030204" pitchFamily="34" charset="0"/>
              </a:rPr>
              <a:t/>
            </a:r>
            <a:br>
              <a:rPr lang="en-US" sz="2800" dirty="0" smtClean="0">
                <a:latin typeface="Arial Narrow" panose="020B0606020202030204" pitchFamily="34" charset="0"/>
              </a:rPr>
            </a:br>
            <a:r>
              <a:rPr lang="ru-RU" sz="2800" dirty="0" smtClean="0">
                <a:latin typeface="Arial Narrow" panose="020B0606020202030204" pitchFamily="34" charset="0"/>
              </a:rPr>
              <a:t>Республики </a:t>
            </a:r>
            <a:r>
              <a:rPr lang="ru-RU" sz="2800" dirty="0">
                <a:latin typeface="Arial Narrow" panose="020B0606020202030204" pitchFamily="34" charset="0"/>
              </a:rPr>
              <a:t>Татарстан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514350" y="1701023"/>
          <a:ext cx="8520320" cy="26212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220610"/>
                <a:gridCol w="1299710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Категория</a:t>
                      </a:r>
                      <a:endParaRPr lang="ru-RU" sz="1800" b="1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налоговая ставка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имущество садоводческих или огороднических некоммерческих товариществ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0,0%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имущество организаций, производящих синтетические, полусинтетические моторные масла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0,1%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имущество объектов социально-культурной сферы, используемых организациями для нужд здравоохранения, физической культуры и спорта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0,1%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имущество технопарков, индустриальных парков,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инновационно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-технологических центров 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0,5%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имущество научно-исследовательских и конструкторских учреждений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1,1%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14351" y="1331691"/>
            <a:ext cx="8520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налогу на имущество организаций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9016" y="4344950"/>
            <a:ext cx="8520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упрощенной системе налогообложения по объекту</a:t>
            </a:r>
            <a:br>
              <a:rPr lang="ru-RU" b="1" i="1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b="1" i="1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налогообложения "доходы минус расходы"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514350" y="4946717"/>
          <a:ext cx="8520320" cy="17678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220610"/>
                <a:gridCol w="1299710"/>
              </a:tblGrid>
              <a:tr h="5069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Категория</a:t>
                      </a:r>
                      <a:endParaRPr lang="ru-RU" sz="1800" b="1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налоговая ставка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675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для организаций и индивидуальных предпринимателей, осуществляющих деятельность в обрабатывающих производствах, производстве и распределении электроэнергии, газа и воды, а также строительстве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5,0%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5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для остальных налогоплательщиков, применяющих данный специальный налоговый режим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10,0%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359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Льготы по налоговому законодательству, </a:t>
            </a:r>
            <a:r>
              <a:rPr lang="ru-RU" sz="2800" dirty="0" smtClean="0">
                <a:latin typeface="Arial Narrow" panose="020B0606020202030204" pitchFamily="34" charset="0"/>
              </a:rPr>
              <a:t>предоставленные </a:t>
            </a:r>
            <a:r>
              <a:rPr lang="ru-RU" sz="2800" dirty="0">
                <a:latin typeface="Arial Narrow" panose="020B0606020202030204" pitchFamily="34" charset="0"/>
              </a:rPr>
              <a:t>на </a:t>
            </a:r>
            <a:r>
              <a:rPr lang="ru-RU" sz="2800" dirty="0" smtClean="0">
                <a:latin typeface="Arial Narrow" panose="020B0606020202030204" pitchFamily="34" charset="0"/>
              </a:rPr>
              <a:t>территории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  <a:br>
              <a:rPr lang="en-US" sz="2800" dirty="0" smtClean="0">
                <a:latin typeface="Arial Narrow" panose="020B0606020202030204" pitchFamily="34" charset="0"/>
              </a:rPr>
            </a:br>
            <a:r>
              <a:rPr lang="ru-RU" sz="2800" dirty="0" smtClean="0">
                <a:latin typeface="Arial Narrow" panose="020B0606020202030204" pitchFamily="34" charset="0"/>
              </a:rPr>
              <a:t>Республики </a:t>
            </a:r>
            <a:r>
              <a:rPr lang="ru-RU" sz="2800" dirty="0">
                <a:latin typeface="Arial Narrow" panose="020B0606020202030204" pitchFamily="34" charset="0"/>
              </a:rPr>
              <a:t>Татарстан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660125" y="1730189"/>
          <a:ext cx="8121098" cy="48298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8247"/>
                <a:gridCol w="1322851"/>
              </a:tblGrid>
              <a:tr h="470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 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2017 год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435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Льготы, установленные региональным законодательством 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5 768,4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136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 том числе по:  </a:t>
                      </a: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821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транспортному налогу 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33,0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821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налогу на имущество организаций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4 538,3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821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налогу на прибыль 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272,7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821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УСН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924,4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5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Льготы, установленные органами местного самоуправления 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894,3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136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 том числе по</a:t>
                      </a:r>
                      <a:r>
                        <a:rPr lang="ru-RU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821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земельному налогу 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887,3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821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налогу на имущество физических лиц 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7,0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7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6 662,7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69139" y="1275090"/>
            <a:ext cx="161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u="sng" dirty="0">
                <a:solidFill>
                  <a:schemeClr val="accent4"/>
                </a:solidFill>
                <a:latin typeface="Arial Narrow" pitchFamily="34" charset="0"/>
                <a:cs typeface="Microsoft Sans Serif" pitchFamily="34" charset="0"/>
              </a:rPr>
              <a:t>млн. рублей</a:t>
            </a:r>
            <a:endParaRPr lang="ru-RU" b="1" dirty="0">
              <a:solidFill>
                <a:schemeClr val="accent4"/>
              </a:solidFill>
              <a:latin typeface="Arial Narrow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8084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Прогноз поступления налога на прибыль в бюджет Республики Татарстан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26849566"/>
              </p:ext>
            </p:extLst>
          </p:nvPr>
        </p:nvGraphicFramePr>
        <p:xfrm>
          <a:off x="436115" y="1631577"/>
          <a:ext cx="8530280" cy="499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6115" y="1113368"/>
            <a:ext cx="1643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21024619">
            <a:off x="5733407" y="3492190"/>
            <a:ext cx="1269819" cy="963653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102,8%</a:t>
            </a:r>
          </a:p>
        </p:txBody>
      </p:sp>
      <p:sp>
        <p:nvSpPr>
          <p:cNvPr id="9" name="Стрелка вправо 8"/>
          <p:cNvSpPr/>
          <p:nvPr/>
        </p:nvSpPr>
        <p:spPr>
          <a:xfrm rot="21299875">
            <a:off x="3248993" y="3537705"/>
            <a:ext cx="1269819" cy="963653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101,2%</a:t>
            </a:r>
          </a:p>
        </p:txBody>
      </p:sp>
    </p:spTree>
    <p:extLst>
      <p:ext uri="{BB962C8B-B14F-4D97-AF65-F5344CB8AC3E}">
        <p14:creationId xmlns:p14="http://schemas.microsoft.com/office/powerpoint/2010/main" val="17994444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МФ2018_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1C5"/>
      </a:accent1>
      <a:accent2>
        <a:srgbClr val="F5684A"/>
      </a:accent2>
      <a:accent3>
        <a:srgbClr val="3DCD58"/>
      </a:accent3>
      <a:accent4>
        <a:srgbClr val="6C7B90"/>
      </a:accent4>
      <a:accent5>
        <a:srgbClr val="3DB3CD"/>
      </a:accent5>
      <a:accent6>
        <a:srgbClr val="F79646"/>
      </a:accent6>
      <a:hlink>
        <a:srgbClr val="3D4BCD"/>
      </a:hlink>
      <a:folHlink>
        <a:srgbClr val="CD3DC5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МФ РТ 20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81C5"/>
    </a:accent1>
    <a:accent2>
      <a:srgbClr val="DA1B23"/>
    </a:accent2>
    <a:accent3>
      <a:srgbClr val="138815"/>
    </a:accent3>
    <a:accent4>
      <a:srgbClr val="A6A6A6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53941</TotalTime>
  <Words>2199</Words>
  <Application>Microsoft Office PowerPoint</Application>
  <PresentationFormat>Экран (4:3)</PresentationFormat>
  <Paragraphs>646</Paragraphs>
  <Slides>32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Arial Narrow</vt:lpstr>
      <vt:lpstr>Calibri</vt:lpstr>
      <vt:lpstr>Calibri Light</vt:lpstr>
      <vt:lpstr>Microsoft Sans Serif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 Сингаевский</dc:creator>
  <cp:lastModifiedBy>Семен Сингаевский</cp:lastModifiedBy>
  <cp:revision>839</cp:revision>
  <cp:lastPrinted>2018-10-17T12:27:03Z</cp:lastPrinted>
  <dcterms:created xsi:type="dcterms:W3CDTF">2018-01-10T08:43:49Z</dcterms:created>
  <dcterms:modified xsi:type="dcterms:W3CDTF">2018-10-17T14:59:00Z</dcterms:modified>
</cp:coreProperties>
</file>