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962" r:id="rId2"/>
    <p:sldId id="984" r:id="rId3"/>
    <p:sldId id="991" r:id="rId4"/>
    <p:sldId id="966" r:id="rId5"/>
    <p:sldId id="992" r:id="rId6"/>
    <p:sldId id="999" r:id="rId7"/>
    <p:sldId id="1000" r:id="rId8"/>
    <p:sldId id="1004" r:id="rId9"/>
    <p:sldId id="1002" r:id="rId10"/>
    <p:sldId id="998" r:id="rId11"/>
    <p:sldId id="973" r:id="rId12"/>
    <p:sldId id="974" r:id="rId13"/>
    <p:sldId id="977" r:id="rId14"/>
    <p:sldId id="981" r:id="rId15"/>
    <p:sldId id="983" r:id="rId16"/>
    <p:sldId id="988" r:id="rId17"/>
    <p:sldId id="994" r:id="rId18"/>
    <p:sldId id="995" r:id="rId19"/>
    <p:sldId id="951" r:id="rId20"/>
    <p:sldId id="1003" r:id="rId21"/>
    <p:sldId id="980" r:id="rId22"/>
    <p:sldId id="1005" r:id="rId23"/>
    <p:sldId id="958" r:id="rId24"/>
    <p:sldId id="978" r:id="rId25"/>
    <p:sldId id="979" r:id="rId26"/>
    <p:sldId id="989" r:id="rId27"/>
    <p:sldId id="997" r:id="rId28"/>
    <p:sldId id="990" r:id="rId29"/>
    <p:sldId id="986" r:id="rId30"/>
    <p:sldId id="964" r:id="rId31"/>
    <p:sldId id="987" r:id="rId32"/>
    <p:sldId id="982" r:id="rId33"/>
    <p:sldId id="910" r:id="rId34"/>
    <p:sldId id="963" r:id="rId35"/>
    <p:sldId id="965" r:id="rId36"/>
    <p:sldId id="955" r:id="rId37"/>
    <p:sldId id="993" r:id="rId38"/>
    <p:sldId id="985" r:id="rId39"/>
    <p:sldId id="1008" r:id="rId40"/>
    <p:sldId id="1007" r:id="rId41"/>
    <p:sldId id="1006" r:id="rId42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EA6527"/>
    <a:srgbClr val="4A8294"/>
    <a:srgbClr val="318299"/>
    <a:srgbClr val="0000FF"/>
    <a:srgbClr val="6600CC"/>
    <a:srgbClr val="009900"/>
    <a:srgbClr val="FF00FF"/>
    <a:srgbClr val="70578F"/>
    <a:srgbClr val="7F6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6400" autoAdjust="0"/>
  </p:normalViewPr>
  <p:slideViewPr>
    <p:cSldViewPr snapToObjects="1">
      <p:cViewPr>
        <p:scale>
          <a:sx n="125" d="100"/>
          <a:sy n="125" d="100"/>
        </p:scale>
        <p:origin x="-1404" y="-582"/>
      </p:cViewPr>
      <p:guideLst>
        <p:guide orient="horz" pos="1620"/>
        <p:guide pos="11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548DB-A442-43AF-AC0C-AFC61CD563F8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2C043-8F32-4141-BE68-328750D7CE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683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r">
              <a:defRPr sz="1200"/>
            </a:lvl1pPr>
          </a:lstStyle>
          <a:p>
            <a:fld id="{EAEE14FE-9CF5-4E0F-A008-58B1F01B3A7D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95" tIns="45747" rIns="91495" bIns="4574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1495" tIns="45747" rIns="91495" bIns="4574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7"/>
            <a:ext cx="2945659" cy="496332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7"/>
            <a:ext cx="2945659" cy="496332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r">
              <a:defRPr sz="1200"/>
            </a:lvl1pPr>
          </a:lstStyle>
          <a:p>
            <a:fld id="{D811E780-CF36-43B3-AF60-E83A34BC7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78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Год экологии в рт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277C9-074B-4EE3-ADF4-6D53A120D96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4E30B-B3FF-458B-A79D-550F84E14F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4E30B-B3FF-458B-A79D-550F84E14F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4E30B-B3FF-458B-A79D-550F84E14F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6868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8" tIns="45784" rIns="91568" bIns="45784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16410755-774D-4545-8182-3399E7D455A1}" type="slidenum">
              <a:rPr lang="ru-RU" sz="1200"/>
              <a:pPr algn="r" eaLnBrk="1" hangingPunct="1"/>
              <a:t>17</a:t>
            </a:fld>
            <a:endParaRPr 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6868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8" tIns="45784" rIns="91568" bIns="45784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16410755-774D-4545-8182-3399E7D455A1}" type="slidenum">
              <a:rPr lang="ru-RU" sz="1200"/>
              <a:pPr algn="r" eaLnBrk="1" hangingPunct="1"/>
              <a:t>18</a:t>
            </a:fld>
            <a:endParaRPr 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6868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8" tIns="45784" rIns="91568" bIns="45784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16410755-774D-4545-8182-3399E7D455A1}" type="slidenum">
              <a:rPr lang="ru-RU" sz="1200"/>
              <a:pPr algn="r" eaLnBrk="1" hangingPunct="1"/>
              <a:t>19</a:t>
            </a:fld>
            <a:endParaRPr 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453B91-BC1D-4D82-B3EB-668524F51FBE}" type="slidenum">
              <a:rPr lang="ru-RU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4E30B-B3FF-458B-A79D-550F84E14F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Год экологии в рт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277C9-074B-4EE3-ADF4-6D53A120D96F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1E780-CF36-43B3-AF60-E83A34BC71C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895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4E30B-B3FF-458B-A79D-550F84E14F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4E30B-B3FF-458B-A79D-550F84E14F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4E30B-B3FF-458B-A79D-550F84E14F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1E780-CF36-43B3-AF60-E83A34BC71C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506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913BFE-A68C-47F5-A0EF-8B2416F0C6E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4E30B-B3FF-458B-A79D-550F84E14F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Год экологии в рт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277C9-074B-4EE3-ADF4-6D53A120D96F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4E30B-B3FF-458B-A79D-550F84E14F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4E30B-B3FF-458B-A79D-550F84E14F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Год экологии в рт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277C9-074B-4EE3-ADF4-6D53A120D96F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Год экологии в рт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277C9-074B-4EE3-ADF4-6D53A120D96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913BFE-A68C-47F5-A0EF-8B2416F0C6E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913BFE-A68C-47F5-A0EF-8B2416F0C6E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913BFE-A68C-47F5-A0EF-8B2416F0C6E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913BFE-A68C-47F5-A0EF-8B2416F0C6E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4E30B-B3FF-458B-A79D-550F84E14F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081F8-9AC8-44B6-B20D-35710A06296C}" type="datetimeFigureOut">
              <a:rPr lang="ru-RU" smtClean="0"/>
              <a:pPr/>
              <a:t>25.09.2017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01743-BAAB-4A6B-BE91-D0EB08562DC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0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2.jpe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1D307101-FF25-4ADC-9FC8-00B862955BF2}" type="slidenum">
              <a:rPr lang="ru-RU" sz="1600">
                <a:solidFill>
                  <a:srgbClr val="404040"/>
                </a:solidFill>
              </a:rPr>
              <a:pPr algn="ctr" eaLnBrk="1" hangingPunct="1"/>
              <a:t>1</a:t>
            </a:fld>
            <a:endParaRPr lang="ru-RU" sz="1600">
              <a:solidFill>
                <a:srgbClr val="404040"/>
              </a:solidFill>
            </a:endParaRPr>
          </a:p>
        </p:txBody>
      </p:sp>
      <p:sp>
        <p:nvSpPr>
          <p:cNvPr id="3075" name="Прямоугольник 21"/>
          <p:cNvSpPr>
            <a:spLocks noChangeArrowheads="1"/>
          </p:cNvSpPr>
          <p:nvPr/>
        </p:nvSpPr>
        <p:spPr bwMode="auto">
          <a:xfrm>
            <a:off x="-2628900" y="-649288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и</a:t>
            </a:r>
          </a:p>
        </p:txBody>
      </p:sp>
      <p:pic>
        <p:nvPicPr>
          <p:cNvPr id="9" name="Рисунок 13" descr="Логотип министерств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pic>
        <p:nvPicPr>
          <p:cNvPr id="4097" name="Picture 1" descr="C:\Users\sagdeeva.ECOLOGI\AppData\Local\Microsoft\Windows\Temporary Internet Files\Content.Outlook\KR56XJXZ\TominskGOK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" t="5041" r="3025" b="1421"/>
          <a:stretch/>
        </p:blipFill>
        <p:spPr bwMode="auto">
          <a:xfrm>
            <a:off x="4355976" y="441756"/>
            <a:ext cx="2952328" cy="422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496" y="43850"/>
            <a:ext cx="8998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Год экологии в Российской Федерации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13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7" y="808778"/>
            <a:ext cx="3315827" cy="33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329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В Казани прошла международная научно-практическая конференция по проблеме сине-зеленых водоросл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0" b="2479"/>
          <a:stretch/>
        </p:blipFill>
        <p:spPr bwMode="auto">
          <a:xfrm>
            <a:off x="250826" y="1180431"/>
            <a:ext cx="4209256" cy="2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15"/>
          <p:cNvSpPr txBox="1">
            <a:spLocks noChangeArrowheads="1"/>
          </p:cNvSpPr>
          <p:nvPr/>
        </p:nvSpPr>
        <p:spPr bwMode="auto">
          <a:xfrm>
            <a:off x="34925" y="36513"/>
            <a:ext cx="828149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200" b="1" dirty="0">
                <a:solidFill>
                  <a:srgbClr val="318299"/>
                </a:solidFill>
              </a:rPr>
              <a:t>Международная научно-практическая </a:t>
            </a:r>
            <a:r>
              <a:rPr lang="ru-RU" sz="2200" b="1" dirty="0" smtClean="0">
                <a:solidFill>
                  <a:srgbClr val="318299"/>
                </a:solidFill>
              </a:rPr>
              <a:t>конференция</a:t>
            </a:r>
            <a:endParaRPr lang="ru-RU" sz="2200" b="1" dirty="0">
              <a:solidFill>
                <a:srgbClr val="318299"/>
              </a:solidFill>
            </a:endParaRPr>
          </a:p>
          <a:p>
            <a:pPr eaLnBrk="1" hangingPunct="1"/>
            <a:r>
              <a:rPr lang="ru-RU" sz="2200" b="1" dirty="0" smtClean="0">
                <a:solidFill>
                  <a:srgbClr val="318299"/>
                </a:solidFill>
              </a:rPr>
              <a:t>«</a:t>
            </a:r>
            <a:r>
              <a:rPr lang="ru-RU" sz="2200" b="1" dirty="0">
                <a:solidFill>
                  <a:srgbClr val="318299"/>
                </a:solidFill>
              </a:rPr>
              <a:t>Глобальное распространение процессов антропогенного </a:t>
            </a:r>
            <a:r>
              <a:rPr lang="ru-RU" sz="2200" b="1" dirty="0" err="1" smtClean="0">
                <a:solidFill>
                  <a:srgbClr val="318299"/>
                </a:solidFill>
              </a:rPr>
              <a:t>эвтрофирования</a:t>
            </a:r>
            <a:r>
              <a:rPr lang="ru-RU" sz="2200" b="1" dirty="0" smtClean="0">
                <a:solidFill>
                  <a:srgbClr val="318299"/>
                </a:solidFill>
              </a:rPr>
              <a:t>* </a:t>
            </a:r>
            <a:r>
              <a:rPr lang="ru-RU" sz="2200" b="1" dirty="0">
                <a:solidFill>
                  <a:srgbClr val="318299"/>
                </a:solidFill>
              </a:rPr>
              <a:t>водных объектов: проблемы и пути решения»</a:t>
            </a:r>
          </a:p>
        </p:txBody>
      </p:sp>
      <p:sp>
        <p:nvSpPr>
          <p:cNvPr id="31749" name="TextBox 8"/>
          <p:cNvSpPr txBox="1">
            <a:spLocks noChangeArrowheads="1"/>
          </p:cNvSpPr>
          <p:nvPr/>
        </p:nvSpPr>
        <p:spPr bwMode="auto">
          <a:xfrm>
            <a:off x="8748713" y="4826000"/>
            <a:ext cx="43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8EAEF13B-121D-440F-B6A5-A07A215065AA}" type="slidenum">
              <a:rPr lang="ru-RU" sz="1600">
                <a:solidFill>
                  <a:srgbClr val="404040"/>
                </a:solidFill>
              </a:rPr>
              <a:pPr algn="ctr" eaLnBrk="1" hangingPunct="1"/>
              <a:t>10</a:t>
            </a:fld>
            <a:endParaRPr lang="ru-RU" sz="1600">
              <a:solidFill>
                <a:srgbClr val="404040"/>
              </a:solidFill>
            </a:endParaRPr>
          </a:p>
        </p:txBody>
      </p:sp>
      <p:grpSp>
        <p:nvGrpSpPr>
          <p:cNvPr id="31750" name="Группа 6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31757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8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sp>
        <p:nvSpPr>
          <p:cNvPr id="31751" name="AutoShape 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2" name="AutoShape 4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3" name="AutoShape 6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4" name="AutoShape 8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5" name="AutoShape 10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6" name="AutoShape 1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534297" y="1188344"/>
            <a:ext cx="4430316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404040"/>
                </a:solidFill>
              </a:rPr>
              <a:t>В работе Конференции приняли участие более </a:t>
            </a:r>
            <a:r>
              <a:rPr lang="ru-RU" sz="3200" b="1" dirty="0">
                <a:solidFill>
                  <a:srgbClr val="EA6527"/>
                </a:solidFill>
              </a:rPr>
              <a:t>200</a:t>
            </a:r>
            <a:r>
              <a:rPr lang="ru-RU" sz="2400" dirty="0">
                <a:solidFill>
                  <a:srgbClr val="404040"/>
                </a:solidFill>
              </a:rPr>
              <a:t> </a:t>
            </a:r>
            <a:r>
              <a:rPr lang="ru-RU" sz="2400" dirty="0" smtClean="0">
                <a:solidFill>
                  <a:srgbClr val="404040"/>
                </a:solidFill>
              </a:rPr>
              <a:t>человек.</a:t>
            </a:r>
          </a:p>
          <a:p>
            <a:r>
              <a:rPr lang="ru-RU" sz="2400" dirty="0" smtClean="0">
                <a:solidFill>
                  <a:srgbClr val="404040"/>
                </a:solidFill>
              </a:rPr>
              <a:t>В </a:t>
            </a:r>
            <a:r>
              <a:rPr lang="ru-RU" sz="2400" dirty="0">
                <a:solidFill>
                  <a:srgbClr val="404040"/>
                </a:solidFill>
              </a:rPr>
              <a:t>числе участников конференции были ученые и специалисты из </a:t>
            </a:r>
            <a:r>
              <a:rPr lang="ru-RU" sz="3200" b="1" dirty="0">
                <a:solidFill>
                  <a:srgbClr val="EA6527"/>
                </a:solidFill>
              </a:rPr>
              <a:t>6</a:t>
            </a:r>
            <a:r>
              <a:rPr lang="ru-RU" sz="2400" dirty="0">
                <a:solidFill>
                  <a:srgbClr val="404040"/>
                </a:solidFill>
              </a:rPr>
              <a:t> стран </a:t>
            </a:r>
            <a:r>
              <a:rPr lang="ru-RU" sz="2400" dirty="0" smtClean="0">
                <a:solidFill>
                  <a:srgbClr val="404040"/>
                </a:solidFill>
              </a:rPr>
              <a:t>мира. </a:t>
            </a:r>
            <a:endParaRPr lang="ru-RU" sz="2400" dirty="0">
              <a:solidFill>
                <a:srgbClr val="40404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033" y="3939902"/>
            <a:ext cx="9093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404040"/>
                </a:solidFill>
              </a:rPr>
              <a:t>Эвтрофикация</a:t>
            </a:r>
            <a:r>
              <a:rPr lang="ru-RU" sz="2000" b="1" dirty="0" smtClean="0">
                <a:solidFill>
                  <a:srgbClr val="404040"/>
                </a:solidFill>
              </a:rPr>
              <a:t>* - насыщение </a:t>
            </a:r>
            <a:r>
              <a:rPr lang="ru-RU" sz="2000" b="1" dirty="0">
                <a:solidFill>
                  <a:srgbClr val="404040"/>
                </a:solidFill>
              </a:rPr>
              <a:t>водоёмов биогенными элементами, </a:t>
            </a:r>
            <a:r>
              <a:rPr lang="ru-RU" sz="2000" b="1" dirty="0" smtClean="0">
                <a:solidFill>
                  <a:srgbClr val="404040"/>
                </a:solidFill>
              </a:rPr>
              <a:t/>
            </a:r>
            <a:br>
              <a:rPr lang="ru-RU" sz="2000" b="1" dirty="0" smtClean="0">
                <a:solidFill>
                  <a:srgbClr val="404040"/>
                </a:solidFill>
              </a:rPr>
            </a:br>
            <a:r>
              <a:rPr lang="ru-RU" sz="2000" b="1" dirty="0" smtClean="0">
                <a:solidFill>
                  <a:srgbClr val="404040"/>
                </a:solidFill>
              </a:rPr>
              <a:t>сопровождающееся </a:t>
            </a:r>
            <a:r>
              <a:rPr lang="ru-RU" sz="2000" b="1" dirty="0">
                <a:solidFill>
                  <a:srgbClr val="404040"/>
                </a:solidFill>
              </a:rPr>
              <a:t>ростом биологической продуктивности водных бассейнов.</a:t>
            </a:r>
            <a:endParaRPr lang="tt-RU" sz="2000" b="1" dirty="0" smtClean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85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5"/>
          <p:cNvSpPr txBox="1">
            <a:spLocks noChangeArrowheads="1"/>
          </p:cNvSpPr>
          <p:nvPr/>
        </p:nvSpPr>
        <p:spPr bwMode="auto">
          <a:xfrm>
            <a:off x="34925" y="50800"/>
            <a:ext cx="726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318299"/>
                </a:solidFill>
              </a:rPr>
              <a:t>Всероссийский экологический субботник </a:t>
            </a:r>
          </a:p>
          <a:p>
            <a:r>
              <a:rPr lang="ru-RU" sz="2200" b="1" dirty="0" smtClean="0">
                <a:solidFill>
                  <a:srgbClr val="318299"/>
                </a:solidFill>
              </a:rPr>
              <a:t>«Зеленая Россия»</a:t>
            </a:r>
            <a:endParaRPr lang="ru-RU" sz="2200" b="1" dirty="0">
              <a:solidFill>
                <a:srgbClr val="318299"/>
              </a:solidFill>
            </a:endParaRPr>
          </a:p>
        </p:txBody>
      </p:sp>
      <p:sp>
        <p:nvSpPr>
          <p:cNvPr id="3075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fld id="{B27F95FA-93F9-401E-9FDE-9AB7C99A2C3A}" type="slidenum">
              <a:rPr lang="ru-RU" sz="1600">
                <a:solidFill>
                  <a:srgbClr val="404040"/>
                </a:solidFill>
              </a:rPr>
              <a:pPr algn="ctr"/>
              <a:t>11</a:t>
            </a:fld>
            <a:endParaRPr lang="ru-RU" sz="1600">
              <a:solidFill>
                <a:srgbClr val="404040"/>
              </a:solidFill>
            </a:endParaRPr>
          </a:p>
        </p:txBody>
      </p:sp>
      <p:grpSp>
        <p:nvGrpSpPr>
          <p:cNvPr id="3076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3081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sz="1000">
                <a:solidFill>
                  <a:srgbClr val="595959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3077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319" y="1142727"/>
            <a:ext cx="4195762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9473" y="1059582"/>
            <a:ext cx="4589031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/>
              <a:t>«Позитивным </a:t>
            </a:r>
            <a:r>
              <a:rPr lang="ru-RU" dirty="0"/>
              <a:t>примером проявления гражданской сопричастности к реализуемым в республике проектам стали мероприятия Года парков и скверов, </a:t>
            </a:r>
            <a:r>
              <a:rPr lang="ru-RU" dirty="0" smtClean="0"/>
              <a:t>Года </a:t>
            </a:r>
            <a:r>
              <a:rPr lang="ru-RU" dirty="0"/>
              <a:t>водоохранных зон. Главный показатель эффективности нашей работы – востребованность населением данных </a:t>
            </a:r>
            <a:r>
              <a:rPr lang="ru-RU" dirty="0" smtClean="0"/>
              <a:t>объектов».</a:t>
            </a:r>
            <a:endParaRPr lang="ru-RU" dirty="0"/>
          </a:p>
          <a:p>
            <a:pPr algn="r"/>
            <a:r>
              <a:rPr lang="tt-RU" i="1" dirty="0" smtClean="0"/>
              <a:t>Рустам Минниханов,</a:t>
            </a:r>
          </a:p>
          <a:p>
            <a:pPr algn="r"/>
            <a:r>
              <a:rPr lang="tt-RU" i="1" dirty="0" smtClean="0"/>
              <a:t>Президент Республики Татарстан</a:t>
            </a:r>
            <a:endParaRPr lang="ru-RU" i="1" dirty="0"/>
          </a:p>
          <a:p>
            <a:pPr algn="r"/>
            <a:r>
              <a:rPr lang="ru-RU" i="1" dirty="0"/>
              <a:t>(из ежегодного послания Государственному Совету Республики Татарстан в 2016 году</a:t>
            </a:r>
            <a:r>
              <a:rPr lang="ru-RU" i="1" dirty="0" smtClean="0"/>
              <a:t>)</a:t>
            </a:r>
            <a:endParaRPr lang="ru-RU" i="1" dirty="0"/>
          </a:p>
        </p:txBody>
      </p:sp>
      <p:pic>
        <p:nvPicPr>
          <p:cNvPr id="10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740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5"/>
          <p:cNvSpPr txBox="1">
            <a:spLocks noChangeArrowheads="1"/>
          </p:cNvSpPr>
          <p:nvPr/>
        </p:nvSpPr>
        <p:spPr bwMode="auto">
          <a:xfrm>
            <a:off x="34925" y="50800"/>
            <a:ext cx="726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318299"/>
                </a:solidFill>
              </a:rPr>
              <a:t>Всероссийский экологический субботник </a:t>
            </a:r>
          </a:p>
          <a:p>
            <a:r>
              <a:rPr lang="ru-RU" sz="2200" b="1" dirty="0" smtClean="0">
                <a:solidFill>
                  <a:srgbClr val="318299"/>
                </a:solidFill>
              </a:rPr>
              <a:t>«Зеленая Россия»</a:t>
            </a:r>
            <a:endParaRPr lang="ru-RU" sz="2200" b="1" dirty="0">
              <a:solidFill>
                <a:srgbClr val="318299"/>
              </a:solidFill>
            </a:endParaRPr>
          </a:p>
        </p:txBody>
      </p:sp>
      <p:sp>
        <p:nvSpPr>
          <p:cNvPr id="3075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fld id="{B27F95FA-93F9-401E-9FDE-9AB7C99A2C3A}" type="slidenum">
              <a:rPr lang="ru-RU" sz="1600">
                <a:solidFill>
                  <a:srgbClr val="404040"/>
                </a:solidFill>
              </a:rPr>
              <a:pPr algn="ctr"/>
              <a:t>12</a:t>
            </a:fld>
            <a:endParaRPr lang="ru-RU" sz="1600">
              <a:solidFill>
                <a:srgbClr val="404040"/>
              </a:solidFill>
            </a:endParaRPr>
          </a:p>
        </p:txBody>
      </p:sp>
      <p:grpSp>
        <p:nvGrpSpPr>
          <p:cNvPr id="3076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3081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sz="1000">
                <a:solidFill>
                  <a:srgbClr val="595959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3077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319" y="1142727"/>
            <a:ext cx="4195762" cy="279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087" y="4083918"/>
            <a:ext cx="4630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b="1" dirty="0" smtClean="0">
                <a:solidFill>
                  <a:srgbClr val="404040"/>
                </a:solidFill>
              </a:rPr>
              <a:t>Мемориальный парк Победы, г. Казань</a:t>
            </a:r>
            <a:endParaRPr lang="ru-RU" sz="2000" b="1" dirty="0">
              <a:solidFill>
                <a:srgbClr val="404040"/>
              </a:solidFill>
            </a:endParaRPr>
          </a:p>
        </p:txBody>
      </p:sp>
      <p:pic>
        <p:nvPicPr>
          <p:cNvPr id="10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644008" y="1131590"/>
            <a:ext cx="5326212" cy="1446542"/>
            <a:chOff x="4167732" y="987574"/>
            <a:chExt cx="5326212" cy="144654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167732" y="987574"/>
              <a:ext cx="2348484" cy="1446542"/>
            </a:xfrm>
            <a:prstGeom prst="rect">
              <a:avLst/>
            </a:prstGeom>
          </p:spPr>
          <p:txBody>
            <a:bodyPr wrap="square" lIns="91432" tIns="45716" rIns="91432" bIns="45716">
              <a:spAutoFit/>
            </a:bodyPr>
            <a:lstStyle/>
            <a:p>
              <a:pPr algn="ctr"/>
              <a:r>
                <a:rPr lang="ru-RU" sz="8800" b="1" dirty="0" smtClean="0">
                  <a:solidFill>
                    <a:srgbClr val="EA6527"/>
                  </a:solidFill>
                </a:rPr>
                <a:t>100</a:t>
              </a:r>
              <a:endParaRPr lang="ru-RU" sz="8800" b="1" dirty="0">
                <a:solidFill>
                  <a:srgbClr val="404040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303490" y="1157053"/>
              <a:ext cx="3190454" cy="1015655"/>
            </a:xfrm>
            <a:prstGeom prst="rect">
              <a:avLst/>
            </a:prstGeom>
          </p:spPr>
          <p:txBody>
            <a:bodyPr wrap="square" lIns="91432" tIns="45716" rIns="91432" bIns="45716">
              <a:spAutoFit/>
            </a:bodyPr>
            <a:lstStyle/>
            <a:p>
              <a:r>
                <a:rPr lang="ru-RU" sz="2000" b="1" dirty="0" smtClean="0">
                  <a:solidFill>
                    <a:srgbClr val="404040"/>
                  </a:solidFill>
                </a:rPr>
                <a:t>тыс. саженцев </a:t>
              </a:r>
            </a:p>
            <a:p>
              <a:r>
                <a:rPr lang="ru-RU" sz="2000" b="1" dirty="0" smtClean="0">
                  <a:solidFill>
                    <a:srgbClr val="404040"/>
                  </a:solidFill>
                </a:rPr>
                <a:t>деревьев </a:t>
              </a:r>
            </a:p>
            <a:p>
              <a:r>
                <a:rPr lang="ru-RU" sz="2000" b="1" dirty="0" smtClean="0">
                  <a:solidFill>
                    <a:srgbClr val="404040"/>
                  </a:solidFill>
                </a:rPr>
                <a:t>высажено</a:t>
              </a:r>
              <a:endParaRPr lang="ru-RU" sz="2000" b="1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79728" y="2478053"/>
            <a:ext cx="6081662" cy="1446542"/>
            <a:chOff x="4167732" y="987574"/>
            <a:chExt cx="6081662" cy="144654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167732" y="987574"/>
              <a:ext cx="2348484" cy="1446542"/>
            </a:xfrm>
            <a:prstGeom prst="rect">
              <a:avLst/>
            </a:prstGeom>
          </p:spPr>
          <p:txBody>
            <a:bodyPr wrap="square" lIns="91432" tIns="45716" rIns="91432" bIns="45716">
              <a:spAutoFit/>
            </a:bodyPr>
            <a:lstStyle/>
            <a:p>
              <a:pPr algn="ctr"/>
              <a:r>
                <a:rPr lang="ru-RU" sz="8800" b="1" dirty="0" smtClean="0">
                  <a:solidFill>
                    <a:srgbClr val="EA6527"/>
                  </a:solidFill>
                </a:rPr>
                <a:t>285</a:t>
              </a:r>
              <a:endParaRPr lang="ru-RU" sz="8800" b="1" dirty="0">
                <a:solidFill>
                  <a:srgbClr val="404040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264472" y="1163372"/>
              <a:ext cx="3984922" cy="1015655"/>
            </a:xfrm>
            <a:prstGeom prst="rect">
              <a:avLst/>
            </a:prstGeom>
          </p:spPr>
          <p:txBody>
            <a:bodyPr wrap="square" lIns="91432" tIns="45716" rIns="91432" bIns="45716">
              <a:spAutoFit/>
            </a:bodyPr>
            <a:lstStyle/>
            <a:p>
              <a:r>
                <a:rPr lang="ru-RU" sz="2000" b="1" dirty="0" smtClean="0">
                  <a:solidFill>
                    <a:srgbClr val="404040"/>
                  </a:solidFill>
                </a:rPr>
                <a:t>тыс. человек</a:t>
              </a:r>
            </a:p>
            <a:p>
              <a:r>
                <a:rPr lang="ru-RU" sz="2000" b="1" dirty="0" smtClean="0">
                  <a:solidFill>
                    <a:srgbClr val="404040"/>
                  </a:solidFill>
                </a:rPr>
                <a:t>приняли участие</a:t>
              </a:r>
            </a:p>
            <a:p>
              <a:r>
                <a:rPr lang="ru-RU" sz="2000" b="1" dirty="0" smtClean="0">
                  <a:solidFill>
                    <a:srgbClr val="404040"/>
                  </a:solidFill>
                </a:rPr>
                <a:t>в мероприятии</a:t>
              </a:r>
              <a:endParaRPr lang="ru-RU" sz="2000" b="1" dirty="0">
                <a:solidFill>
                  <a:srgbClr val="4040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441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D2E390E6-0A7C-4714-B25B-A6102EC0D90C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13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grpSp>
        <p:nvGrpSpPr>
          <p:cNvPr id="28677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28679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9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24"/>
          <p:cNvGrpSpPr>
            <a:grpSpLocks/>
          </p:cNvGrpSpPr>
          <p:nvPr/>
        </p:nvGrpSpPr>
        <p:grpSpPr bwMode="auto">
          <a:xfrm>
            <a:off x="3995937" y="1347614"/>
            <a:ext cx="5561013" cy="2825102"/>
            <a:chOff x="2125822" y="925351"/>
            <a:chExt cx="4077656" cy="1207743"/>
          </a:xfrm>
        </p:grpSpPr>
        <p:sp>
          <p:nvSpPr>
            <p:cNvPr id="11" name="TextBox 26"/>
            <p:cNvSpPr txBox="1">
              <a:spLocks noChangeArrowheads="1"/>
            </p:cNvSpPr>
            <p:nvPr/>
          </p:nvSpPr>
          <p:spPr bwMode="auto">
            <a:xfrm>
              <a:off x="2125822" y="925351"/>
              <a:ext cx="4077656" cy="67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4800" b="1" dirty="0" smtClean="0">
                  <a:solidFill>
                    <a:srgbClr val="EA6527"/>
                  </a:solidFill>
                </a:rPr>
                <a:t>Свыше</a:t>
              </a:r>
              <a:br>
                <a:rPr lang="ru-RU" altLang="ru-RU" sz="4800" b="1" dirty="0" smtClean="0">
                  <a:solidFill>
                    <a:srgbClr val="EA6527"/>
                  </a:solidFill>
                </a:rPr>
              </a:br>
              <a:r>
                <a:rPr lang="en-US" altLang="ru-RU" sz="4800" b="1" dirty="0" smtClean="0">
                  <a:solidFill>
                    <a:srgbClr val="EA6527"/>
                  </a:solidFill>
                </a:rPr>
                <a:t> </a:t>
              </a:r>
              <a:r>
                <a:rPr lang="ru-RU" altLang="ru-RU" sz="4800" b="1" dirty="0" smtClean="0">
                  <a:solidFill>
                    <a:srgbClr val="EA6527"/>
                  </a:solidFill>
                </a:rPr>
                <a:t>20 млн</a:t>
              </a:r>
              <a:endParaRPr lang="ru-RU" altLang="ru-RU" sz="4800" b="1" dirty="0">
                <a:solidFill>
                  <a:srgbClr val="EA6527"/>
                </a:solidFill>
              </a:endParaRPr>
            </a:p>
          </p:txBody>
        </p: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2769754" y="1567318"/>
              <a:ext cx="2977710" cy="565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саженцев деревьев на площади </a:t>
              </a:r>
              <a:b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</a:br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4 тыс. гектаров посажено на территории Республики Татарстан в 2017 году</a:t>
              </a:r>
            </a:p>
          </p:txBody>
        </p:sp>
      </p:grp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4925" y="50800"/>
            <a:ext cx="726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318299"/>
                </a:solidFill>
              </a:rPr>
              <a:t>Мероприятия, направленные на «озеленение» Республики Татарстан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347614"/>
            <a:ext cx="4736554" cy="315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668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26094" r="50000" b="5815"/>
          <a:stretch/>
        </p:blipFill>
        <p:spPr bwMode="auto">
          <a:xfrm>
            <a:off x="328770" y="1143000"/>
            <a:ext cx="426476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D2E390E6-0A7C-4714-B25B-A6102EC0D90C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14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grpSp>
        <p:nvGrpSpPr>
          <p:cNvPr id="28677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28679" name="Рисунок 13" descr="Логотип министерства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9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24"/>
          <p:cNvGrpSpPr>
            <a:grpSpLocks/>
          </p:cNvGrpSpPr>
          <p:nvPr/>
        </p:nvGrpSpPr>
        <p:grpSpPr bwMode="auto">
          <a:xfrm>
            <a:off x="4067942" y="1143000"/>
            <a:ext cx="5561013" cy="2904542"/>
            <a:chOff x="2231421" y="1130094"/>
            <a:chExt cx="4077656" cy="1687644"/>
          </a:xfrm>
        </p:grpSpPr>
        <p:sp>
          <p:nvSpPr>
            <p:cNvPr id="11" name="TextBox 26"/>
            <p:cNvSpPr txBox="1">
              <a:spLocks noChangeArrowheads="1"/>
            </p:cNvSpPr>
            <p:nvPr/>
          </p:nvSpPr>
          <p:spPr bwMode="auto">
            <a:xfrm>
              <a:off x="2231421" y="1130094"/>
              <a:ext cx="4077656" cy="768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8000" b="1" dirty="0" smtClean="0">
                  <a:solidFill>
                    <a:srgbClr val="EA6527"/>
                  </a:solidFill>
                </a:rPr>
                <a:t>10 000 км</a:t>
              </a:r>
              <a:endParaRPr lang="ru-RU" altLang="ru-RU" sz="8000" b="1" dirty="0">
                <a:solidFill>
                  <a:srgbClr val="EA6527"/>
                </a:solidFill>
              </a:endParaRPr>
            </a:p>
          </p:txBody>
        </p: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2781395" y="1869942"/>
              <a:ext cx="2977710" cy="947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береговой полосы и акватории 1000 водных объектов очищены в рамках санитарно-экологического двухмесячника и акции «Чистый берег».</a:t>
              </a:r>
            </a:p>
          </p:txBody>
        </p:sp>
      </p:grp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4925" y="50800"/>
            <a:ext cx="726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err="1" smtClean="0">
                <a:solidFill>
                  <a:srgbClr val="318299"/>
                </a:solidFill>
              </a:rPr>
              <a:t>Водоохранные</a:t>
            </a:r>
            <a:r>
              <a:rPr lang="ru-RU" sz="2200" b="1" dirty="0" smtClean="0">
                <a:solidFill>
                  <a:srgbClr val="318299"/>
                </a:solidFill>
              </a:rPr>
              <a:t> мероприятия Республики Татарстан</a:t>
            </a:r>
            <a:endParaRPr lang="ru-RU" sz="2200" b="1" dirty="0">
              <a:solidFill>
                <a:srgbClr val="3182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30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19"/>
          <a:stretch/>
        </p:blipFill>
        <p:spPr bwMode="auto">
          <a:xfrm>
            <a:off x="12948" y="19120"/>
            <a:ext cx="5625852" cy="479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D2E390E6-0A7C-4714-B25B-A6102EC0D90C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15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443958"/>
            <a:ext cx="2136651" cy="457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677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28679" name="Рисунок 13" descr="Логотип министерства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9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24"/>
          <p:cNvGrpSpPr>
            <a:grpSpLocks/>
          </p:cNvGrpSpPr>
          <p:nvPr/>
        </p:nvGrpSpPr>
        <p:grpSpPr bwMode="auto">
          <a:xfrm>
            <a:off x="5508105" y="1716946"/>
            <a:ext cx="3491479" cy="2707616"/>
            <a:chOff x="2579077" y="1083242"/>
            <a:chExt cx="3624401" cy="1157517"/>
          </a:xfrm>
        </p:grpSpPr>
        <p:sp>
          <p:nvSpPr>
            <p:cNvPr id="16" name="TextBox 26"/>
            <p:cNvSpPr txBox="1">
              <a:spLocks noChangeArrowheads="1"/>
            </p:cNvSpPr>
            <p:nvPr/>
          </p:nvSpPr>
          <p:spPr bwMode="auto">
            <a:xfrm>
              <a:off x="2653826" y="1083242"/>
              <a:ext cx="3549652" cy="355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4800" b="1" dirty="0">
                  <a:solidFill>
                    <a:srgbClr val="EA6527"/>
                  </a:solidFill>
                </a:rPr>
                <a:t>1603,5 км</a:t>
              </a:r>
            </a:p>
          </p:txBody>
        </p:sp>
        <p:sp>
          <p:nvSpPr>
            <p:cNvPr id="17" name="TextBox 27"/>
            <p:cNvSpPr txBox="1">
              <a:spLocks noChangeArrowheads="1"/>
            </p:cNvSpPr>
            <p:nvPr/>
          </p:nvSpPr>
          <p:spPr bwMode="auto">
            <a:xfrm>
              <a:off x="2579077" y="1411832"/>
              <a:ext cx="3587970" cy="828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установлено </a:t>
              </a:r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береговой линии, границ водоохранных зон и прибрежных защитных полос водных объектов Республики Татарстан в 2017 </a:t>
              </a:r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году.</a:t>
              </a:r>
              <a:endParaRPr lang="ru-RU" altLang="ru-RU" sz="2000" b="1" dirty="0">
                <a:solidFill>
                  <a:srgbClr val="404040"/>
                </a:solidFill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841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D2E390E6-0A7C-4714-B25B-A6102EC0D90C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16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grpSp>
        <p:nvGrpSpPr>
          <p:cNvPr id="28677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28679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9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4716016" y="858712"/>
            <a:ext cx="424847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Внедрение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для обезвоживания </a:t>
            </a:r>
            <a:r>
              <a:rPr lang="ru-RU" altLang="ru-RU" sz="2000" b="1" dirty="0" err="1">
                <a:solidFill>
                  <a:srgbClr val="404040"/>
                </a:solidFill>
                <a:latin typeface="+mn-lt"/>
                <a:cs typeface="+mn-cs"/>
              </a:rPr>
              <a:t>высокоэффективнои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̆ </a:t>
            </a:r>
            <a:r>
              <a:rPr lang="ru-RU" altLang="ru-RU" sz="2000" b="1" dirty="0" err="1">
                <a:solidFill>
                  <a:srgbClr val="404040"/>
                </a:solidFill>
                <a:latin typeface="+mn-lt"/>
                <a:cs typeface="+mn-cs"/>
              </a:rPr>
              <a:t>фильтрующеи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̆ </a:t>
            </a:r>
            <a:r>
              <a:rPr lang="ru-RU" altLang="ru-RU" sz="2000" b="1" dirty="0" err="1">
                <a:solidFill>
                  <a:srgbClr val="404040"/>
                </a:solidFill>
                <a:latin typeface="+mn-lt"/>
                <a:cs typeface="+mn-cs"/>
              </a:rPr>
              <a:t>тканевои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̆ системы </a:t>
            </a:r>
            <a:r>
              <a:rPr lang="ru-RU" altLang="ru-RU" sz="2000" b="1" dirty="0" err="1">
                <a:solidFill>
                  <a:srgbClr val="404040"/>
                </a:solidFill>
                <a:latin typeface="+mn-lt"/>
                <a:cs typeface="+mn-cs"/>
              </a:rPr>
              <a:t>геоконтейнера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 </a:t>
            </a:r>
            <a:r>
              <a:rPr lang="ru-RU" altLang="ru-RU" sz="2000" b="1" dirty="0" err="1">
                <a:solidFill>
                  <a:srgbClr val="404040"/>
                </a:solidFill>
                <a:latin typeface="+mn-lt"/>
                <a:cs typeface="+mn-cs"/>
              </a:rPr>
              <a:t>Geotube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 позволит </a:t>
            </a:r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ежегодно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возвращать в </a:t>
            </a:r>
            <a:r>
              <a:rPr lang="ru-RU" altLang="ru-RU" sz="2000" b="1" dirty="0" err="1">
                <a:solidFill>
                  <a:srgbClr val="404040"/>
                </a:solidFill>
                <a:latin typeface="+mn-lt"/>
                <a:cs typeface="+mn-cs"/>
              </a:rPr>
              <a:t>производственныи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̆ цикл </a:t>
            </a:r>
            <a:r>
              <a:rPr lang="ru-RU" altLang="ru-RU" sz="2000" b="1" dirty="0" smtClean="0">
                <a:solidFill>
                  <a:srgbClr val="EA6527"/>
                </a:solidFill>
              </a:rPr>
              <a:t>4,38</a:t>
            </a:r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 </a:t>
            </a:r>
            <a:r>
              <a:rPr lang="ru-RU" altLang="ru-RU" sz="2000" b="1" dirty="0" err="1">
                <a:solidFill>
                  <a:srgbClr val="EA6527"/>
                </a:solidFill>
              </a:rPr>
              <a:t>млн.куб.м</a:t>
            </a:r>
            <a:r>
              <a:rPr lang="ru-RU" altLang="ru-RU" sz="2000" b="1" dirty="0">
                <a:solidFill>
                  <a:srgbClr val="EA6527"/>
                </a:solidFill>
              </a:rPr>
              <a:t>. воды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и экономить на заборе </a:t>
            </a:r>
            <a:r>
              <a:rPr lang="ru-RU" altLang="ru-RU" sz="2000" b="1" dirty="0" err="1">
                <a:solidFill>
                  <a:srgbClr val="404040"/>
                </a:solidFill>
                <a:latin typeface="+mn-lt"/>
                <a:cs typeface="+mn-cs"/>
              </a:rPr>
              <a:t>речнои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̆ воды </a:t>
            </a:r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/>
            </a:r>
            <a:b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</a:br>
            <a:r>
              <a:rPr lang="ru-RU" altLang="ru-RU" sz="2000" b="1" dirty="0" smtClean="0">
                <a:solidFill>
                  <a:srgbClr val="EA6527"/>
                </a:solidFill>
              </a:rPr>
              <a:t>1,29 </a:t>
            </a:r>
            <a:r>
              <a:rPr lang="ru-RU" altLang="ru-RU" sz="2000" b="1" dirty="0">
                <a:solidFill>
                  <a:srgbClr val="EA6527"/>
                </a:solidFill>
              </a:rPr>
              <a:t>млн. </a:t>
            </a:r>
            <a:r>
              <a:rPr lang="ru-RU" altLang="ru-RU" sz="2000" b="1" dirty="0" err="1">
                <a:solidFill>
                  <a:srgbClr val="EA6527"/>
                </a:solidFill>
              </a:rPr>
              <a:t>рублеи</a:t>
            </a:r>
            <a:r>
              <a:rPr lang="ru-RU" altLang="ru-RU" sz="2000" b="1" dirty="0" smtClean="0">
                <a:solidFill>
                  <a:srgbClr val="EA6527"/>
                </a:solidFill>
              </a:rPr>
              <a:t>̆.</a:t>
            </a:r>
          </a:p>
          <a:p>
            <a:pPr eaLnBrk="1" hangingPunct="1"/>
            <a:r>
              <a:rPr lang="ru-RU" altLang="ru-RU" sz="2000" b="1" dirty="0" smtClean="0">
                <a:solidFill>
                  <a:srgbClr val="404040"/>
                </a:solidFill>
              </a:rPr>
              <a:t>На сегодняшний </a:t>
            </a:r>
            <a:r>
              <a:rPr lang="ru-RU" altLang="ru-RU" sz="2000" b="1" dirty="0">
                <a:solidFill>
                  <a:srgbClr val="404040"/>
                </a:solidFill>
              </a:rPr>
              <a:t>день </a:t>
            </a:r>
            <a:r>
              <a:rPr lang="ru-RU" altLang="ru-RU" sz="2000" b="1" dirty="0" smtClean="0">
                <a:solidFill>
                  <a:srgbClr val="404040"/>
                </a:solidFill>
              </a:rPr>
              <a:t>подобная система внедрена в ПАО </a:t>
            </a:r>
            <a:r>
              <a:rPr lang="ru-RU" altLang="ru-RU" sz="2000" b="1" dirty="0">
                <a:solidFill>
                  <a:srgbClr val="404040"/>
                </a:solidFill>
              </a:rPr>
              <a:t>«Нижнекамскнефтехим</a:t>
            </a:r>
            <a:r>
              <a:rPr lang="ru-RU" altLang="ru-RU" sz="2000" b="1" dirty="0" smtClean="0">
                <a:solidFill>
                  <a:srgbClr val="404040"/>
                </a:solidFill>
              </a:rPr>
              <a:t>».</a:t>
            </a:r>
            <a:endParaRPr lang="ru-RU" altLang="ru-RU" sz="2000" b="1" dirty="0">
              <a:solidFill>
                <a:srgbClr val="404040"/>
              </a:solidFill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4925" y="50800"/>
            <a:ext cx="726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318299"/>
                </a:solidFill>
              </a:rPr>
              <a:t>Чистка </a:t>
            </a:r>
            <a:r>
              <a:rPr lang="ru-RU" sz="2200" b="1" dirty="0">
                <a:solidFill>
                  <a:srgbClr val="318299"/>
                </a:solidFill>
              </a:rPr>
              <a:t>буферных прудов от ила</a:t>
            </a:r>
          </a:p>
        </p:txBody>
      </p:sp>
      <p:pic>
        <p:nvPicPr>
          <p:cNvPr id="10242" name="Picture 2" descr="http://www.polytechnol.ru/data/images/geotube/3edeb673416bc1bcee7c9bfba3f82cc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58712"/>
            <a:ext cx="4536058" cy="340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898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1"/>
            <a:ext cx="8172400" cy="401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Box 21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BF45FDF9-32CF-4B9E-AD0E-87914866F359}" type="slidenum">
              <a:rPr lang="ru-RU" sz="1600">
                <a:solidFill>
                  <a:srgbClr val="404040"/>
                </a:solidFill>
              </a:rPr>
              <a:pPr algn="ctr" eaLnBrk="1" hangingPunct="1"/>
              <a:t>17</a:t>
            </a:fld>
            <a:endParaRPr lang="ru-RU" sz="1600">
              <a:solidFill>
                <a:srgbClr val="404040"/>
              </a:solidFill>
            </a:endParaRPr>
          </a:p>
        </p:txBody>
      </p:sp>
      <p:grpSp>
        <p:nvGrpSpPr>
          <p:cNvPr id="10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11" name="Рисунок 13" descr="Логотип министерства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13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588224" y="1095472"/>
            <a:ext cx="2555776" cy="2916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dirty="0" smtClean="0">
                <a:solidFill>
                  <a:srgbClr val="404040"/>
                </a:solidFill>
              </a:rPr>
              <a:t>За последние </a:t>
            </a:r>
            <a:r>
              <a:rPr lang="ru-RU" dirty="0">
                <a:solidFill>
                  <a:srgbClr val="404040"/>
                </a:solidFill>
              </a:rPr>
              <a:t>годы популяция стерляди </a:t>
            </a:r>
            <a:r>
              <a:rPr lang="ru-RU" dirty="0" smtClean="0">
                <a:solidFill>
                  <a:srgbClr val="404040"/>
                </a:solidFill>
              </a:rPr>
              <a:t>в Республике заметно сократилась. Для кардинального изменения ситуации создаются особо охраняемые территории.</a:t>
            </a:r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61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21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BF45FDF9-32CF-4B9E-AD0E-87914866F359}" type="slidenum">
              <a:rPr lang="ru-RU" sz="1600">
                <a:solidFill>
                  <a:srgbClr val="404040"/>
                </a:solidFill>
              </a:rPr>
              <a:pPr algn="ctr" eaLnBrk="1" hangingPunct="1"/>
              <a:t>18</a:t>
            </a:fld>
            <a:endParaRPr lang="ru-RU" sz="1600">
              <a:solidFill>
                <a:srgbClr val="404040"/>
              </a:solidFill>
            </a:endParaRPr>
          </a:p>
        </p:txBody>
      </p:sp>
      <p:grpSp>
        <p:nvGrpSpPr>
          <p:cNvPr id="10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11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13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4925" y="36513"/>
            <a:ext cx="828149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200" b="1" dirty="0">
                <a:solidFill>
                  <a:srgbClr val="318299"/>
                </a:solidFill>
              </a:rPr>
              <a:t>В акваторию Куйбышевского водохранилища </a:t>
            </a:r>
            <a:r>
              <a:rPr lang="ru-RU" sz="2200" b="1" dirty="0" smtClean="0">
                <a:solidFill>
                  <a:srgbClr val="318299"/>
                </a:solidFill>
              </a:rPr>
              <a:t>выпущена</a:t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молодь </a:t>
            </a:r>
            <a:r>
              <a:rPr lang="ru-RU" sz="2200" b="1" dirty="0">
                <a:solidFill>
                  <a:srgbClr val="318299"/>
                </a:solidFill>
              </a:rPr>
              <a:t>ценной осетровой породы рыб </a:t>
            </a: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3779912" y="1131590"/>
            <a:ext cx="55610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8000" b="1" dirty="0" smtClean="0">
                <a:solidFill>
                  <a:srgbClr val="EA6527"/>
                </a:solidFill>
              </a:rPr>
              <a:t>12 тыс.</a:t>
            </a:r>
            <a:endParaRPr lang="ru-RU" altLang="ru-RU" sz="8000" b="1" dirty="0">
              <a:solidFill>
                <a:srgbClr val="EA6527"/>
              </a:solidFill>
            </a:endParaRP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4644008" y="2571750"/>
            <a:ext cx="388843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 dirty="0">
                <a:solidFill>
                  <a:srgbClr val="404040"/>
                </a:solidFill>
                <a:latin typeface="+mn-lt"/>
                <a:cs typeface="+mn-cs"/>
              </a:rPr>
              <a:t>мальков </a:t>
            </a:r>
            <a:r>
              <a:rPr lang="ru-RU" altLang="ru-RU" sz="2200" b="1" dirty="0" smtClean="0">
                <a:solidFill>
                  <a:srgbClr val="404040"/>
                </a:solidFill>
                <a:latin typeface="+mn-lt"/>
                <a:cs typeface="+mn-cs"/>
              </a:rPr>
              <a:t>стерляди </a:t>
            </a:r>
            <a:r>
              <a:rPr lang="ru-RU" altLang="ru-RU" sz="2200" b="1" dirty="0" smtClean="0">
                <a:solidFill>
                  <a:srgbClr val="404040"/>
                </a:solidFill>
                <a:latin typeface="+mn-lt"/>
                <a:cs typeface="+mn-cs"/>
              </a:rPr>
              <a:t>выпущено </a:t>
            </a:r>
            <a:r>
              <a:rPr lang="ru-RU" altLang="ru-RU" sz="2200" b="1" dirty="0" smtClean="0">
                <a:solidFill>
                  <a:srgbClr val="404040"/>
                </a:solidFill>
                <a:latin typeface="+mn-lt"/>
                <a:cs typeface="+mn-cs"/>
              </a:rPr>
              <a:t>с территории набережной Куйбышевского водохранилища </a:t>
            </a:r>
            <a:r>
              <a:rPr lang="ru-RU" sz="2200" b="1" dirty="0" smtClean="0">
                <a:solidFill>
                  <a:srgbClr val="404040"/>
                </a:solidFill>
                <a:latin typeface="+mn-lt"/>
                <a:cs typeface="+mn-cs"/>
              </a:rPr>
              <a:t>Лаишевского муниципального района</a:t>
            </a:r>
            <a:endParaRPr lang="ru-RU" altLang="ru-RU" sz="2200" b="1" dirty="0">
              <a:solidFill>
                <a:srgbClr val="404040"/>
              </a:solidFill>
              <a:latin typeface="+mn-lt"/>
              <a:cs typeface="+mn-cs"/>
            </a:endParaRPr>
          </a:p>
        </p:txBody>
      </p:sp>
      <p:pic>
        <p:nvPicPr>
          <p:cNvPr id="2050" name="Picture 2" descr="X:\PS ПРЕСС-СЛУЖБА\ФОТО\ААА\Запусчк стерляди Глава Лаиш\IMG_76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9" r="58543" b="4733"/>
          <a:stretch/>
        </p:blipFill>
        <p:spPr bwMode="auto">
          <a:xfrm>
            <a:off x="1119828" y="890710"/>
            <a:ext cx="2912745" cy="36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48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8" r="31362" b="5370"/>
          <a:stretch/>
        </p:blipFill>
        <p:spPr bwMode="auto">
          <a:xfrm>
            <a:off x="263525" y="1344613"/>
            <a:ext cx="5527675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Box 21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BF45FDF9-32CF-4B9E-AD0E-87914866F359}" type="slidenum">
              <a:rPr lang="ru-RU" sz="1600">
                <a:solidFill>
                  <a:srgbClr val="404040"/>
                </a:solidFill>
              </a:rPr>
              <a:pPr algn="ctr" eaLnBrk="1" hangingPunct="1"/>
              <a:t>19</a:t>
            </a:fld>
            <a:endParaRPr lang="ru-RU" sz="1600">
              <a:solidFill>
                <a:srgbClr val="404040"/>
              </a:solidFill>
            </a:endParaRPr>
          </a:p>
        </p:txBody>
      </p:sp>
      <p:sp>
        <p:nvSpPr>
          <p:cNvPr id="24581" name="TextBox 19"/>
          <p:cNvSpPr txBox="1">
            <a:spLocks noChangeArrowheads="1"/>
          </p:cNvSpPr>
          <p:nvPr/>
        </p:nvSpPr>
        <p:spPr bwMode="auto">
          <a:xfrm>
            <a:off x="136525" y="50800"/>
            <a:ext cx="8828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318299"/>
                </a:solidFill>
              </a:rPr>
              <a:t>Контроль за судами, производящими добычу общераспространенных полезных ископаемых </a:t>
            </a:r>
            <a:endParaRPr lang="en-US" sz="2400" b="1" dirty="0" smtClean="0">
              <a:solidFill>
                <a:srgbClr val="318299"/>
              </a:solidFill>
            </a:endParaRPr>
          </a:p>
          <a:p>
            <a:pPr eaLnBrk="1" hangingPunct="1"/>
            <a:r>
              <a:rPr lang="ru-RU" sz="2400" b="1" dirty="0" smtClean="0">
                <a:solidFill>
                  <a:srgbClr val="318299"/>
                </a:solidFill>
              </a:rPr>
              <a:t>в </a:t>
            </a:r>
            <a:r>
              <a:rPr lang="ru-RU" sz="2400" b="1" dirty="0">
                <a:solidFill>
                  <a:srgbClr val="318299"/>
                </a:solidFill>
              </a:rPr>
              <a:t>акваториях водных объектов</a:t>
            </a:r>
          </a:p>
        </p:txBody>
      </p:sp>
      <p:grpSp>
        <p:nvGrpSpPr>
          <p:cNvPr id="10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11" name="Рисунок 13" descr="Логотип министерства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13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793642" y="1326703"/>
            <a:ext cx="3170846" cy="354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dirty="0">
                <a:solidFill>
                  <a:srgbClr val="404040"/>
                </a:solidFill>
              </a:rPr>
              <a:t>Законодательно закреплена обязанность пользователей недр по подключению судов плавания, используемых для </a:t>
            </a:r>
            <a:r>
              <a:rPr lang="ru-RU" dirty="0" smtClean="0">
                <a:solidFill>
                  <a:srgbClr val="404040"/>
                </a:solidFill>
              </a:rPr>
              <a:t>добычи общераспространенных </a:t>
            </a:r>
            <a:r>
              <a:rPr lang="ru-RU" dirty="0">
                <a:solidFill>
                  <a:srgbClr val="404040"/>
                </a:solidFill>
              </a:rPr>
              <a:t>полезных ископаемых, к </a:t>
            </a:r>
            <a:r>
              <a:rPr lang="ru-RU" dirty="0" smtClean="0">
                <a:solidFill>
                  <a:srgbClr val="404040"/>
                </a:solidFill>
              </a:rPr>
              <a:t>ЕГИС «ГЛОНАСС+112» </a:t>
            </a:r>
            <a:r>
              <a:rPr lang="ru-RU" dirty="0">
                <a:solidFill>
                  <a:srgbClr val="404040"/>
                </a:solidFill>
              </a:rPr>
              <a:t>посредством аппаратуры спутниковой навигации ГЛОНАСС или </a:t>
            </a:r>
            <a:r>
              <a:rPr lang="ru-RU" dirty="0" smtClean="0">
                <a:solidFill>
                  <a:srgbClr val="404040"/>
                </a:solidFill>
              </a:rPr>
              <a:t>ГЛОНАСС/GPS.</a:t>
            </a:r>
            <a:endParaRPr lang="ru-RU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319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D2E390E6-0A7C-4714-B25B-A6102EC0D90C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2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grpSp>
        <p:nvGrpSpPr>
          <p:cNvPr id="28677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28679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9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2" y="1491630"/>
            <a:ext cx="4688271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24"/>
          <p:cNvGrpSpPr>
            <a:grpSpLocks/>
          </p:cNvGrpSpPr>
          <p:nvPr/>
        </p:nvGrpSpPr>
        <p:grpSpPr bwMode="auto">
          <a:xfrm>
            <a:off x="4067942" y="1143000"/>
            <a:ext cx="5561013" cy="2596765"/>
            <a:chOff x="2231421" y="1130094"/>
            <a:chExt cx="4077656" cy="1508814"/>
          </a:xfrm>
        </p:grpSpPr>
        <p:sp>
          <p:nvSpPr>
            <p:cNvPr id="11" name="TextBox 26"/>
            <p:cNvSpPr txBox="1">
              <a:spLocks noChangeArrowheads="1"/>
            </p:cNvSpPr>
            <p:nvPr/>
          </p:nvSpPr>
          <p:spPr bwMode="auto">
            <a:xfrm>
              <a:off x="2231421" y="1130094"/>
              <a:ext cx="4077656" cy="768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8000" b="1" dirty="0" smtClean="0">
                  <a:solidFill>
                    <a:srgbClr val="EA6527"/>
                  </a:solidFill>
                </a:rPr>
                <a:t>290</a:t>
              </a:r>
              <a:endParaRPr lang="ru-RU" altLang="ru-RU" sz="8000" b="1" dirty="0">
                <a:solidFill>
                  <a:srgbClr val="EA6527"/>
                </a:solidFill>
              </a:endParaRPr>
            </a:p>
          </p:txBody>
        </p: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2781395" y="1869942"/>
              <a:ext cx="2977710" cy="768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природоохранных мероприятий на общую сумму 1.8 млрд. </a:t>
              </a:r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руб. реализуется в Республике Татарстан в 2017 году</a:t>
              </a:r>
              <a:endParaRPr lang="ru-RU" altLang="ru-RU" sz="2000" b="1" dirty="0">
                <a:solidFill>
                  <a:srgbClr val="404040"/>
                </a:solidFill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219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Box 14"/>
          <p:cNvSpPr txBox="1">
            <a:spLocks noChangeArrowheads="1"/>
          </p:cNvSpPr>
          <p:nvPr/>
        </p:nvSpPr>
        <p:spPr bwMode="auto">
          <a:xfrm>
            <a:off x="44450" y="61913"/>
            <a:ext cx="7632700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400" b="1" dirty="0" smtClean="0">
                <a:solidFill>
                  <a:srgbClr val="318299"/>
                </a:solidFill>
              </a:rPr>
              <a:t>Борьба с незаконной добычей</a:t>
            </a:r>
          </a:p>
          <a:p>
            <a:pPr eaLnBrk="1" hangingPunct="1"/>
            <a:r>
              <a:rPr lang="ru-RU" sz="2400" b="1" dirty="0" smtClean="0">
                <a:solidFill>
                  <a:srgbClr val="318299"/>
                </a:solidFill>
              </a:rPr>
              <a:t>общераспространенных полезных ископаемых</a:t>
            </a:r>
            <a:endParaRPr lang="ru-RU" sz="2400" b="1" dirty="0">
              <a:solidFill>
                <a:srgbClr val="318299"/>
              </a:solidFill>
            </a:endParaRPr>
          </a:p>
        </p:txBody>
      </p:sp>
      <p:grpSp>
        <p:nvGrpSpPr>
          <p:cNvPr id="9221" name="Группа 6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9225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sp>
        <p:nvSpPr>
          <p:cNvPr id="9222" name="TextBox 55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173ADC0A-11C9-49B0-AA53-0B25BCD33EFA}" type="slidenum">
              <a:rPr lang="ru-RU" sz="1600">
                <a:solidFill>
                  <a:srgbClr val="404040"/>
                </a:solidFill>
              </a:rPr>
              <a:pPr algn="ctr" eaLnBrk="1" hangingPunct="1"/>
              <a:t>20</a:t>
            </a:fld>
            <a:endParaRPr lang="ru-RU" sz="1600">
              <a:solidFill>
                <a:srgbClr val="404040"/>
              </a:solidFill>
            </a:endParaRPr>
          </a:p>
        </p:txBody>
      </p:sp>
      <p:sp>
        <p:nvSpPr>
          <p:cNvPr id="9223" name="TextBox 15"/>
          <p:cNvSpPr txBox="1">
            <a:spLocks noChangeArrowheads="1"/>
          </p:cNvSpPr>
          <p:nvPr/>
        </p:nvSpPr>
        <p:spPr bwMode="auto">
          <a:xfrm>
            <a:off x="118989" y="3795886"/>
            <a:ext cx="53229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600" dirty="0">
                <a:solidFill>
                  <a:srgbClr val="EA6527"/>
                </a:solidFill>
              </a:rPr>
              <a:t>В</a:t>
            </a:r>
            <a:r>
              <a:rPr lang="ru-RU" sz="1600" dirty="0" smtClean="0">
                <a:solidFill>
                  <a:srgbClr val="EA6527"/>
                </a:solidFill>
              </a:rPr>
              <a:t> МВД РФ на </a:t>
            </a:r>
            <a:r>
              <a:rPr lang="ru-RU" sz="1600" dirty="0">
                <a:solidFill>
                  <a:srgbClr val="EA6527"/>
                </a:solidFill>
              </a:rPr>
              <a:t>транспорте </a:t>
            </a:r>
            <a:r>
              <a:rPr lang="ru-RU" sz="1600" dirty="0" smtClean="0">
                <a:solidFill>
                  <a:srgbClr val="EA6527"/>
                </a:solidFill>
              </a:rPr>
              <a:t>направлено заявление </a:t>
            </a:r>
            <a:r>
              <a:rPr lang="ru-RU" sz="1600" dirty="0">
                <a:solidFill>
                  <a:srgbClr val="EA6527"/>
                </a:solidFill>
              </a:rPr>
              <a:t>для возбуждения уголовного </a:t>
            </a:r>
            <a:r>
              <a:rPr lang="ru-RU" sz="1600" dirty="0" smtClean="0">
                <a:solidFill>
                  <a:srgbClr val="EA6527"/>
                </a:solidFill>
              </a:rPr>
              <a:t>дела за незаконную добычу полезных ископаемых гр. </a:t>
            </a:r>
            <a:r>
              <a:rPr lang="ru-RU" sz="1600" dirty="0" err="1" smtClean="0">
                <a:solidFill>
                  <a:srgbClr val="EA6527"/>
                </a:solidFill>
              </a:rPr>
              <a:t>Наметовым</a:t>
            </a:r>
            <a:r>
              <a:rPr lang="ru-RU" sz="1600" dirty="0" smtClean="0">
                <a:solidFill>
                  <a:srgbClr val="EA6527"/>
                </a:solidFill>
              </a:rPr>
              <a:t> А.А.</a:t>
            </a:r>
            <a:endParaRPr lang="ru-RU" sz="1600" dirty="0">
              <a:solidFill>
                <a:srgbClr val="EA6527"/>
              </a:solidFill>
            </a:endParaRPr>
          </a:p>
        </p:txBody>
      </p:sp>
      <p:pic>
        <p:nvPicPr>
          <p:cNvPr id="11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X:\PS ПРЕСС-СЛУЖБА\УГОЛОВНЫЕ ДЕЛА\13.07.17 - ГЛОНАСС\фото\20170711_0951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" y="854158"/>
            <a:ext cx="5345053" cy="300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68305" y="858712"/>
            <a:ext cx="35401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ходе государственного экологического мониторинга </a:t>
            </a:r>
            <a:r>
              <a:rPr lang="ru-RU" sz="2400" dirty="0" smtClean="0"/>
              <a:t>в акватории </a:t>
            </a:r>
            <a:r>
              <a:rPr lang="ru-RU" sz="2400" dirty="0"/>
              <a:t>Нижнекамского </a:t>
            </a:r>
            <a:r>
              <a:rPr lang="ru-RU" sz="2400" dirty="0" smtClean="0"/>
              <a:t>водохранилища установлены факты добычи песчано-гравийной смеси </a:t>
            </a:r>
            <a:r>
              <a:rPr lang="ru-RU" sz="2400" dirty="0"/>
              <a:t>вне границ лицензионного </a:t>
            </a:r>
            <a:r>
              <a:rPr lang="ru-RU" sz="2400" dirty="0" smtClean="0"/>
              <a:t>участка.</a:t>
            </a:r>
            <a:endParaRPr lang="ru-RU" sz="21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51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D2E390E6-0A7C-4714-B25B-A6102EC0D90C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21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grpSp>
        <p:nvGrpSpPr>
          <p:cNvPr id="28677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28679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sp>
        <p:nvSpPr>
          <p:cNvPr id="28678" name="TextBox 15"/>
          <p:cNvSpPr txBox="1">
            <a:spLocks noChangeArrowheads="1"/>
          </p:cNvSpPr>
          <p:nvPr/>
        </p:nvSpPr>
        <p:spPr bwMode="auto">
          <a:xfrm>
            <a:off x="34925" y="38100"/>
            <a:ext cx="62658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>
                <a:solidFill>
                  <a:srgbClr val="318299"/>
                </a:solidFill>
              </a:rPr>
              <a:t>Республиканский конкурс «ЭКОВЕСНА2017»</a:t>
            </a:r>
          </a:p>
        </p:txBody>
      </p:sp>
      <p:pic>
        <p:nvPicPr>
          <p:cNvPr id="9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24"/>
          <p:cNvGrpSpPr>
            <a:grpSpLocks/>
          </p:cNvGrpSpPr>
          <p:nvPr/>
        </p:nvGrpSpPr>
        <p:grpSpPr bwMode="auto">
          <a:xfrm>
            <a:off x="4067944" y="1491631"/>
            <a:ext cx="5561013" cy="2396007"/>
            <a:chOff x="2231422" y="1067912"/>
            <a:chExt cx="4077656" cy="1392167"/>
          </a:xfrm>
        </p:grpSpPr>
        <p:sp>
          <p:nvSpPr>
            <p:cNvPr id="11" name="TextBox 26"/>
            <p:cNvSpPr txBox="1">
              <a:spLocks noChangeArrowheads="1"/>
            </p:cNvSpPr>
            <p:nvPr/>
          </p:nvSpPr>
          <p:spPr bwMode="auto">
            <a:xfrm>
              <a:off x="2231422" y="1067912"/>
              <a:ext cx="4077656" cy="768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8000" b="1" dirty="0">
                  <a:solidFill>
                    <a:srgbClr val="EA6527"/>
                  </a:solidFill>
                </a:rPr>
                <a:t>1 127 000</a:t>
              </a:r>
            </a:p>
          </p:txBody>
        </p: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2685740" y="1869942"/>
              <a:ext cx="2977710" cy="59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dirty="0" smtClean="0">
                  <a:solidFill>
                    <a:srgbClr val="404040"/>
                  </a:solidFill>
                </a:rPr>
                <a:t>Татарстанцев </a:t>
              </a:r>
              <a:r>
                <a:rPr lang="ru-RU" altLang="ru-RU" sz="2000" dirty="0">
                  <a:solidFill>
                    <a:srgbClr val="404040"/>
                  </a:solidFill>
                </a:rPr>
                <a:t>приняло участие </a:t>
              </a:r>
              <a:r>
                <a:rPr lang="ru-RU" altLang="ru-RU" sz="2000" dirty="0" smtClean="0">
                  <a:solidFill>
                    <a:srgbClr val="404040"/>
                  </a:solidFill>
                </a:rPr>
                <a:t>в санитарно-экологическом двухмесячнике </a:t>
              </a:r>
              <a:r>
                <a:rPr lang="ru-RU" altLang="ru-RU" sz="2000" dirty="0">
                  <a:solidFill>
                    <a:srgbClr val="404040"/>
                  </a:solidFill>
                </a:rPr>
                <a:t>в 2017 </a:t>
              </a:r>
              <a:r>
                <a:rPr lang="ru-RU" altLang="ru-RU" sz="2000" dirty="0" smtClean="0">
                  <a:solidFill>
                    <a:srgbClr val="404040"/>
                  </a:solidFill>
                </a:rPr>
                <a:t>году</a:t>
              </a:r>
              <a:endParaRPr lang="ru-RU" altLang="ru-RU" sz="2000" dirty="0">
                <a:solidFill>
                  <a:srgbClr val="404040"/>
                </a:solidFill>
              </a:endParaRPr>
            </a:p>
          </p:txBody>
        </p:sp>
      </p:grpSp>
      <p:pic>
        <p:nvPicPr>
          <p:cNvPr id="1026" name="Picture 2" descr="http://www.temakazan.ru/media/news/24/36724/3f37a157b072066f7d0c5dcaf401772d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1" y="1408759"/>
            <a:ext cx="4536057" cy="302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011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1D307101-FF25-4ADC-9FC8-00B862955BF2}" type="slidenum">
              <a:rPr lang="ru-RU" sz="1600">
                <a:solidFill>
                  <a:srgbClr val="404040"/>
                </a:solidFill>
              </a:rPr>
              <a:pPr algn="ctr" eaLnBrk="1" hangingPunct="1"/>
              <a:t>22</a:t>
            </a:fld>
            <a:endParaRPr lang="ru-RU" sz="1600">
              <a:solidFill>
                <a:srgbClr val="404040"/>
              </a:solidFill>
            </a:endParaRPr>
          </a:p>
        </p:txBody>
      </p:sp>
      <p:pic>
        <p:nvPicPr>
          <p:cNvPr id="9" name="Рисунок 13" descr="Логотип министерств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6" y="43850"/>
            <a:ext cx="8998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Год экологии и общественных пространств в </a:t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Республике Татарстан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13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36392" y="1210174"/>
            <a:ext cx="37346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solidFill>
                  <a:srgbClr val="404040"/>
                </a:solidFill>
              </a:rPr>
              <a:t>«Больше внимания следует уделять воспитательной работе, повышению экологической культуры, особенно среди молодых людей, чтобы они уважительно, с заботой относились к окружающей </a:t>
            </a:r>
            <a:r>
              <a:rPr lang="ru-RU" sz="2000" dirty="0" smtClean="0">
                <a:solidFill>
                  <a:srgbClr val="404040"/>
                </a:solidFill>
              </a:rPr>
              <a:t>среде…»</a:t>
            </a:r>
          </a:p>
          <a:p>
            <a:pPr algn="r"/>
            <a:r>
              <a:rPr lang="ru-RU" i="1" dirty="0" smtClean="0">
                <a:solidFill>
                  <a:srgbClr val="404040"/>
                </a:solidFill>
              </a:rPr>
              <a:t>                      Фарид Мухаметшин,</a:t>
            </a:r>
          </a:p>
          <a:p>
            <a:pPr algn="r"/>
            <a:r>
              <a:rPr lang="ru-RU" i="1" dirty="0" smtClean="0">
                <a:solidFill>
                  <a:srgbClr val="404040"/>
                </a:solidFill>
              </a:rPr>
              <a:t>Председатель Государственного Совета Республики Татарстан</a:t>
            </a:r>
            <a:endParaRPr lang="ru-RU" i="1" dirty="0">
              <a:solidFill>
                <a:srgbClr val="40404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7" y="897780"/>
            <a:ext cx="3737585" cy="356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941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-1" r="12358" b="12045"/>
          <a:stretch/>
        </p:blipFill>
        <p:spPr bwMode="auto">
          <a:xfrm>
            <a:off x="264318" y="1131591"/>
            <a:ext cx="4553777" cy="30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857224" y="1071552"/>
            <a:ext cx="57150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1071552"/>
            <a:ext cx="642942" cy="4616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1200000"/>
            </a:lightRig>
          </a:scene3d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48464" y="482548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0BE949-58B6-4715-A737-C4D7C576F47D}" type="slidenum">
              <a:rPr lang="ru-RU" sz="1600" smtClean="0">
                <a:solidFill>
                  <a:srgbClr val="404040"/>
                </a:solidFill>
              </a:rPr>
              <a:pPr algn="ctr"/>
              <a:t>23</a:t>
            </a:fld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714375" y="5072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43850"/>
            <a:ext cx="8998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Урок экологии в образовательных учреждениях</a:t>
            </a:r>
          </a:p>
          <a:p>
            <a:r>
              <a:rPr lang="ru-RU" sz="2200" b="1" dirty="0" smtClean="0">
                <a:solidFill>
                  <a:srgbClr val="318299"/>
                </a:solidFill>
              </a:rPr>
              <a:t>Республики Татарстан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3078" name="Picture 6" descr="X:\PS ПРЕСС-СЛУЖБА\ФОТО\2017 год\Март\зонал совещанине\Новая папка\print_1668667_17037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400" t="-68008" r="632659" b="68008"/>
          <a:stretch/>
        </p:blipFill>
        <p:spPr bwMode="auto">
          <a:xfrm>
            <a:off x="-16916400" y="1096963"/>
            <a:ext cx="2782630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076056" y="1155149"/>
            <a:ext cx="38164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rgbClr val="404040"/>
                </a:solidFill>
              </a:rPr>
              <a:t>Проведено более </a:t>
            </a:r>
            <a:r>
              <a:rPr lang="ru-RU" sz="2100" b="1" dirty="0">
                <a:solidFill>
                  <a:srgbClr val="EA6527"/>
                </a:solidFill>
              </a:rPr>
              <a:t>2000 </a:t>
            </a:r>
            <a:r>
              <a:rPr lang="ru-RU" sz="2100" b="1" dirty="0">
                <a:solidFill>
                  <a:srgbClr val="404040"/>
                </a:solidFill>
              </a:rPr>
              <a:t>экологических уроков в образовательных учреждениях Республики Татарстан</a:t>
            </a:r>
            <a:r>
              <a:rPr lang="ru-RU" sz="2100" b="1" dirty="0" smtClean="0">
                <a:solidFill>
                  <a:srgbClr val="404040"/>
                </a:solidFill>
              </a:rPr>
              <a:t>.</a:t>
            </a:r>
          </a:p>
          <a:p>
            <a:r>
              <a:rPr lang="ru-RU" sz="2100" b="1" dirty="0" smtClean="0">
                <a:solidFill>
                  <a:srgbClr val="EA6527"/>
                </a:solidFill>
              </a:rPr>
              <a:t>1 </a:t>
            </a:r>
            <a:r>
              <a:rPr lang="ru-RU" sz="2100" b="1" dirty="0">
                <a:solidFill>
                  <a:srgbClr val="EA6527"/>
                </a:solidFill>
              </a:rPr>
              <a:t>марта</a:t>
            </a:r>
            <a:r>
              <a:rPr lang="ru-RU" sz="2100" b="1" dirty="0">
                <a:solidFill>
                  <a:srgbClr val="404040"/>
                </a:solidFill>
              </a:rPr>
              <a:t> в </a:t>
            </a:r>
            <a:r>
              <a:rPr lang="ru-RU" sz="2100" b="1" dirty="0" smtClean="0">
                <a:solidFill>
                  <a:srgbClr val="404040"/>
                </a:solidFill>
              </a:rPr>
              <a:t>гимназии </a:t>
            </a:r>
            <a:r>
              <a:rPr lang="ru-RU" sz="2100" b="1" dirty="0">
                <a:solidFill>
                  <a:srgbClr val="404040"/>
                </a:solidFill>
              </a:rPr>
              <a:t>№</a:t>
            </a:r>
            <a:r>
              <a:rPr lang="ru-RU" sz="2100" b="1" dirty="0" smtClean="0">
                <a:solidFill>
                  <a:srgbClr val="404040"/>
                </a:solidFill>
              </a:rPr>
              <a:t>3</a:t>
            </a:r>
          </a:p>
          <a:p>
            <a:r>
              <a:rPr lang="ru-RU" sz="2100" b="1" dirty="0" err="1" smtClean="0">
                <a:solidFill>
                  <a:srgbClr val="404040"/>
                </a:solidFill>
              </a:rPr>
              <a:t>г.Казань</a:t>
            </a:r>
            <a:r>
              <a:rPr lang="ru-RU" sz="2100" b="1" dirty="0" smtClean="0">
                <a:solidFill>
                  <a:srgbClr val="404040"/>
                </a:solidFill>
              </a:rPr>
              <a:t> прошел экологический </a:t>
            </a:r>
            <a:r>
              <a:rPr lang="ru-RU" sz="2100" b="1" dirty="0">
                <a:solidFill>
                  <a:srgbClr val="404040"/>
                </a:solidFill>
              </a:rPr>
              <a:t>урок с участием Президента Республики Татарстан </a:t>
            </a:r>
            <a:r>
              <a:rPr lang="ru-RU" sz="2100" b="1" dirty="0" smtClean="0">
                <a:solidFill>
                  <a:srgbClr val="404040"/>
                </a:solidFill>
              </a:rPr>
              <a:t>Р.Н</a:t>
            </a:r>
            <a:r>
              <a:rPr lang="ru-RU" sz="2100" b="1" dirty="0" smtClean="0">
                <a:solidFill>
                  <a:srgbClr val="404040"/>
                </a:solidFill>
              </a:rPr>
              <a:t>. </a:t>
            </a:r>
            <a:r>
              <a:rPr lang="ru-RU" sz="2100" b="1" dirty="0" err="1" smtClean="0">
                <a:solidFill>
                  <a:srgbClr val="404040"/>
                </a:solidFill>
              </a:rPr>
              <a:t>Минниханова</a:t>
            </a:r>
            <a:r>
              <a:rPr lang="ru-RU" sz="2100" b="1" dirty="0">
                <a:solidFill>
                  <a:srgbClr val="404040"/>
                </a:solidFill>
              </a:rPr>
              <a:t>.</a:t>
            </a:r>
          </a:p>
        </p:txBody>
      </p:sp>
      <p:pic>
        <p:nvPicPr>
          <p:cNvPr id="14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15" name="Рисунок 13" descr="Логотип министерства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 dirty="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 dirty="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 dirty="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 dirty="0">
                  <a:solidFill>
                    <a:srgbClr val="595959"/>
                  </a:solidFill>
                </a:rPr>
                <a:t> РТ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784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X:\УПРАВЛЕНИЕ ИНФОРМ. АНАЛИТИЧ ДЕЯТЕЛЬНОСТИ\Дамир\Для Госсовета 13.09.2017\детский праздник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18" b="5439"/>
          <a:stretch/>
        </p:blipFill>
        <p:spPr bwMode="auto">
          <a:xfrm>
            <a:off x="4703764" y="1147763"/>
            <a:ext cx="4164012" cy="27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X:\УПРАВЛЕНИЕ ИНФОРМ. АНАЛИТИЧ ДЕЯТЕЛЬНОСТИ\Дамир\Для Госсовета 13.09.2017\детский праздник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" r="2559" b="5359"/>
          <a:stretch/>
        </p:blipFill>
        <p:spPr bwMode="auto">
          <a:xfrm>
            <a:off x="264319" y="1131590"/>
            <a:ext cx="419576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D2E390E6-0A7C-4714-B25B-A6102EC0D90C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24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grpSp>
        <p:nvGrpSpPr>
          <p:cNvPr id="28677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28679" name="Рисунок 13" descr="Логотип министерства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 dirty="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 dirty="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 dirty="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 dirty="0">
                  <a:solidFill>
                    <a:srgbClr val="595959"/>
                  </a:solidFill>
                </a:rPr>
                <a:t> РТ</a:t>
              </a:r>
            </a:p>
          </p:txBody>
        </p:sp>
      </p:grpSp>
      <p:sp>
        <p:nvSpPr>
          <p:cNvPr id="28678" name="TextBox 15"/>
          <p:cNvSpPr txBox="1">
            <a:spLocks noChangeArrowheads="1"/>
          </p:cNvSpPr>
          <p:nvPr/>
        </p:nvSpPr>
        <p:spPr bwMode="auto">
          <a:xfrm>
            <a:off x="34925" y="38100"/>
            <a:ext cx="65532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 dirty="0" smtClean="0">
                <a:solidFill>
                  <a:srgbClr val="318299"/>
                </a:solidFill>
              </a:rPr>
              <a:t>В пяти городах Республики Татарстан проведены экологические праздники для детей</a:t>
            </a:r>
            <a:endParaRPr lang="ru-RU" altLang="ru-RU" sz="2200" b="1" dirty="0">
              <a:solidFill>
                <a:srgbClr val="318299"/>
              </a:solidFill>
            </a:endParaRPr>
          </a:p>
        </p:txBody>
      </p:sp>
      <p:pic>
        <p:nvPicPr>
          <p:cNvPr id="10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139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:\УПРАВЛЕНИЕ ИНФОРМ. АНАЛИТИЧ ДЕЯТЕЛЬНОСТИ\Дамир\Для Госсовета 13.09.2017\субботник 2 сентябр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9" b="9976"/>
          <a:stretch/>
        </p:blipFill>
        <p:spPr bwMode="auto">
          <a:xfrm>
            <a:off x="264318" y="1131590"/>
            <a:ext cx="4195763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X:\УПРАВЛЕНИЕ ИНФОРМ. АНАЛИТИЧ ДЕЯТЕЛЬНОСТИ\Дамир\Для Госсовета 13.09.2017\субботник 2 сентября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702" b="10478"/>
          <a:stretch/>
        </p:blipFill>
        <p:spPr bwMode="auto">
          <a:xfrm>
            <a:off x="4703764" y="1131590"/>
            <a:ext cx="4164012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D2E390E6-0A7C-4714-B25B-A6102EC0D90C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25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grpSp>
        <p:nvGrpSpPr>
          <p:cNvPr id="28677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28679" name="Рисунок 13" descr="Логотип министерства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34925" y="50800"/>
            <a:ext cx="726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318299"/>
                </a:solidFill>
              </a:rPr>
              <a:t>Всероссийский экологический субботник </a:t>
            </a:r>
          </a:p>
          <a:p>
            <a:r>
              <a:rPr lang="ru-RU" sz="2200" b="1" dirty="0" smtClean="0">
                <a:solidFill>
                  <a:srgbClr val="318299"/>
                </a:solidFill>
              </a:rPr>
              <a:t>«Зеленая Россия»</a:t>
            </a:r>
            <a:endParaRPr lang="ru-RU" sz="2200" b="1" dirty="0">
              <a:solidFill>
                <a:srgbClr val="3182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087" y="4011910"/>
            <a:ext cx="7433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404040"/>
                </a:solidFill>
              </a:rPr>
              <a:t>2 </a:t>
            </a:r>
            <a:r>
              <a:rPr lang="ru-RU" sz="2000" b="1" dirty="0">
                <a:solidFill>
                  <a:srgbClr val="404040"/>
                </a:solidFill>
              </a:rPr>
              <a:t>сентября 2017 года Республика Татарстан присоединилась  </a:t>
            </a:r>
            <a:endParaRPr lang="ru-RU" sz="2000" b="1" dirty="0" smtClean="0">
              <a:solidFill>
                <a:srgbClr val="404040"/>
              </a:solidFill>
            </a:endParaRPr>
          </a:p>
          <a:p>
            <a:r>
              <a:rPr lang="ru-RU" sz="2000" b="1" dirty="0" smtClean="0">
                <a:solidFill>
                  <a:srgbClr val="404040"/>
                </a:solidFill>
              </a:rPr>
              <a:t>к </a:t>
            </a:r>
            <a:r>
              <a:rPr lang="ru-RU" sz="2000" b="1" dirty="0">
                <a:solidFill>
                  <a:srgbClr val="404040"/>
                </a:solidFill>
              </a:rPr>
              <a:t>Всероссийскому экологическому субботнику «Зеленая </a:t>
            </a:r>
            <a:r>
              <a:rPr lang="ru-RU" sz="2000" b="1" dirty="0" smtClean="0">
                <a:solidFill>
                  <a:srgbClr val="404040"/>
                </a:solidFill>
              </a:rPr>
              <a:t>Россия»</a:t>
            </a:r>
            <a:endParaRPr lang="tt-RU" sz="2000" b="1" dirty="0" smtClean="0">
              <a:solidFill>
                <a:srgbClr val="404040"/>
              </a:solidFill>
            </a:endParaRPr>
          </a:p>
        </p:txBody>
      </p:sp>
      <p:pic>
        <p:nvPicPr>
          <p:cNvPr id="11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415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857224" y="1071552"/>
            <a:ext cx="57150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1071552"/>
            <a:ext cx="642942" cy="4616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1200000"/>
            </a:lightRig>
          </a:scene3d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48464" y="482548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0BE949-58B6-4715-A737-C4D7C576F47D}" type="slidenum">
              <a:rPr lang="ru-RU" sz="1600" smtClean="0">
                <a:solidFill>
                  <a:srgbClr val="404040"/>
                </a:solidFill>
              </a:rPr>
              <a:pPr algn="ctr"/>
              <a:t>26</a:t>
            </a:fld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714375" y="5072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43850"/>
            <a:ext cx="8998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В ПАО </a:t>
            </a:r>
            <a:r>
              <a:rPr lang="ru-RU" sz="2200" b="1" dirty="0">
                <a:solidFill>
                  <a:srgbClr val="318299"/>
                </a:solidFill>
              </a:rPr>
              <a:t>"Татнефть" им. В.Д. </a:t>
            </a:r>
            <a:r>
              <a:rPr lang="ru-RU" sz="2200" b="1" dirty="0" err="1">
                <a:solidFill>
                  <a:srgbClr val="318299"/>
                </a:solidFill>
              </a:rPr>
              <a:t>Шашина</a:t>
            </a:r>
            <a:r>
              <a:rPr lang="ru-RU" sz="2200" b="1" dirty="0">
                <a:solidFill>
                  <a:srgbClr val="318299"/>
                </a:solidFill>
              </a:rPr>
              <a:t> </a:t>
            </a:r>
            <a:r>
              <a:rPr lang="ru-RU" sz="2200" b="1" dirty="0" smtClean="0">
                <a:solidFill>
                  <a:srgbClr val="318299"/>
                </a:solidFill>
              </a:rPr>
              <a:t>запланировано </a:t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19 экологических </a:t>
            </a:r>
            <a:r>
              <a:rPr lang="ru-RU" sz="2200" b="1" dirty="0">
                <a:solidFill>
                  <a:srgbClr val="318299"/>
                </a:solidFill>
              </a:rPr>
              <a:t>мероприятий на сумму 825,8 млн. руб.</a:t>
            </a:r>
          </a:p>
        </p:txBody>
      </p:sp>
      <p:pic>
        <p:nvPicPr>
          <p:cNvPr id="3078" name="Picture 6" descr="X:\PS ПРЕСС-СЛУЖБА\ФОТО\2017 год\Март\зонал совещанине\Новая папка\print_1668667_17037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400" t="-68008" r="632659" b="68008"/>
          <a:stretch/>
        </p:blipFill>
        <p:spPr bwMode="auto">
          <a:xfrm>
            <a:off x="-16916400" y="1096963"/>
            <a:ext cx="2782630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3" descr="Логотип министерств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pic>
        <p:nvPicPr>
          <p:cNvPr id="14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24"/>
          <p:cNvGrpSpPr>
            <a:grpSpLocks/>
          </p:cNvGrpSpPr>
          <p:nvPr/>
        </p:nvGrpSpPr>
        <p:grpSpPr bwMode="auto">
          <a:xfrm>
            <a:off x="3917478" y="1069175"/>
            <a:ext cx="5561013" cy="1769566"/>
            <a:chOff x="2231421" y="1130094"/>
            <a:chExt cx="4077656" cy="407967"/>
          </a:xfrm>
        </p:grpSpPr>
        <p:sp>
          <p:nvSpPr>
            <p:cNvPr id="17" name="TextBox 26"/>
            <p:cNvSpPr txBox="1">
              <a:spLocks noChangeArrowheads="1"/>
            </p:cNvSpPr>
            <p:nvPr/>
          </p:nvSpPr>
          <p:spPr bwMode="auto">
            <a:xfrm>
              <a:off x="2231421" y="1130094"/>
              <a:ext cx="4077656" cy="407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6600" b="1" dirty="0" smtClean="0">
                  <a:solidFill>
                    <a:srgbClr val="EA6527"/>
                  </a:solidFill>
                </a:rPr>
                <a:t>на 10,5 млн</a:t>
              </a:r>
              <a:endParaRPr lang="ru-RU" altLang="ru-RU" sz="8000" b="1" dirty="0">
                <a:solidFill>
                  <a:srgbClr val="EA6527"/>
                </a:solidFill>
              </a:endParaRPr>
            </a:p>
          </p:txBody>
        </p:sp>
        <p:sp>
          <p:nvSpPr>
            <p:cNvPr id="18" name="TextBox 27"/>
            <p:cNvSpPr txBox="1">
              <a:spLocks noChangeArrowheads="1"/>
            </p:cNvSpPr>
            <p:nvPr/>
          </p:nvSpPr>
          <p:spPr bwMode="auto">
            <a:xfrm>
              <a:off x="2647400" y="1360299"/>
              <a:ext cx="3336038" cy="16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кубических </a:t>
              </a:r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метров </a:t>
              </a:r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сократятся объемы сжигания</a:t>
              </a:r>
              <a:r>
                <a:rPr lang="ru-RU" altLang="ru-RU" sz="2000" b="1" dirty="0">
                  <a:solidFill>
                    <a:srgbClr val="404040"/>
                  </a:solidFill>
                </a:rPr>
                <a:t> попутного нефтяного газа </a:t>
              </a:r>
              <a:endParaRPr lang="ru-RU" altLang="ru-RU" sz="2000" b="1" dirty="0">
                <a:solidFill>
                  <a:srgbClr val="404040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11266" name="Picture 2" descr="http://www.ugrapro.ru/wp-content/uploads/2014/08/p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6545"/>
            <a:ext cx="4283123" cy="287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3989485" y="2767619"/>
            <a:ext cx="5561013" cy="11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6600" b="1" dirty="0" smtClean="0">
                <a:solidFill>
                  <a:srgbClr val="EA6527"/>
                </a:solidFill>
              </a:rPr>
              <a:t>95%</a:t>
            </a:r>
            <a:endParaRPr lang="ru-RU" altLang="ru-RU" sz="8000" b="1" dirty="0">
              <a:solidFill>
                <a:srgbClr val="EA6527"/>
              </a:solidFill>
            </a:endParaRP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4550450" y="3723878"/>
            <a:ext cx="4060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превысит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процент </a:t>
            </a:r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утилизации попутного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нефтяного </a:t>
            </a:r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газа </a:t>
            </a:r>
            <a:endParaRPr lang="ru-RU" altLang="ru-RU" sz="2000" b="1" dirty="0">
              <a:solidFill>
                <a:srgbClr val="40404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201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857224" y="1071552"/>
            <a:ext cx="57150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1071552"/>
            <a:ext cx="642942" cy="4616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1200000"/>
            </a:lightRig>
          </a:scene3d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48464" y="482548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0BE949-58B6-4715-A737-C4D7C576F47D}" type="slidenum">
              <a:rPr lang="ru-RU" sz="1600" smtClean="0">
                <a:solidFill>
                  <a:srgbClr val="404040"/>
                </a:solidFill>
              </a:rPr>
              <a:pPr algn="ctr"/>
              <a:t>27</a:t>
            </a:fld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714375" y="5072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43850"/>
            <a:ext cx="8998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318299"/>
                </a:solidFill>
              </a:rPr>
              <a:t>Министр природных ресурсов и экологии </a:t>
            </a:r>
            <a:r>
              <a:rPr lang="ru-RU" sz="2200" b="1" dirty="0" smtClean="0">
                <a:solidFill>
                  <a:srgbClr val="318299"/>
                </a:solidFill>
              </a:rPr>
              <a:t>РФ</a:t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Сергей Донской ознакомился с объектами </a:t>
            </a:r>
            <a:r>
              <a:rPr lang="ru-RU" sz="2200" b="1" dirty="0">
                <a:solidFill>
                  <a:srgbClr val="318299"/>
                </a:solidFill>
              </a:rPr>
              <a:t>«Татнефти» </a:t>
            </a:r>
            <a:r>
              <a:rPr lang="ru-RU" sz="2200" b="1" dirty="0" smtClean="0">
                <a:solidFill>
                  <a:srgbClr val="318299"/>
                </a:solidFill>
              </a:rPr>
              <a:t/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в </a:t>
            </a:r>
            <a:r>
              <a:rPr lang="ru-RU" sz="2200" b="1" dirty="0">
                <a:solidFill>
                  <a:srgbClr val="318299"/>
                </a:solidFill>
              </a:rPr>
              <a:t>Нижнекамске</a:t>
            </a:r>
          </a:p>
        </p:txBody>
      </p:sp>
      <p:pic>
        <p:nvPicPr>
          <p:cNvPr id="3078" name="Picture 6" descr="X:\PS ПРЕСС-СЛУЖБА\ФОТО\2017 год\Март\зонал совещанине\Новая папка\print_1668667_17037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400" t="-68008" r="632659" b="68008"/>
          <a:stretch/>
        </p:blipFill>
        <p:spPr bwMode="auto">
          <a:xfrm>
            <a:off x="-16916400" y="1096963"/>
            <a:ext cx="2782630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3" descr="Логотип министерств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pic>
        <p:nvPicPr>
          <p:cNvPr id="14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41780" y="1225816"/>
            <a:ext cx="373467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dirty="0" smtClean="0">
                <a:solidFill>
                  <a:srgbClr val="404040"/>
                </a:solidFill>
              </a:rPr>
              <a:t>«На </a:t>
            </a:r>
            <a:r>
              <a:rPr lang="ru-RU" sz="2200" dirty="0">
                <a:solidFill>
                  <a:srgbClr val="404040"/>
                </a:solidFill>
              </a:rPr>
              <a:t>«ТАНЕКО» использованы наилучшие из доступных технологий, которые дают преимущество в экономике, экологии и в качестве продукции</a:t>
            </a:r>
            <a:r>
              <a:rPr lang="ru-RU" sz="2200" dirty="0" smtClean="0">
                <a:solidFill>
                  <a:srgbClr val="404040"/>
                </a:solidFill>
              </a:rPr>
              <a:t>».</a:t>
            </a:r>
          </a:p>
          <a:p>
            <a:pPr algn="r"/>
            <a:r>
              <a:rPr lang="ru-RU" sz="2000" i="1" dirty="0"/>
              <a:t>                               Сергей</a:t>
            </a:r>
            <a:r>
              <a:rPr lang="tt-RU" sz="2000" i="1" dirty="0"/>
              <a:t> Донской,</a:t>
            </a:r>
          </a:p>
          <a:p>
            <a:pPr algn="r"/>
            <a:r>
              <a:rPr lang="ru-RU" sz="2000" i="1" dirty="0"/>
              <a:t>Министр природных ресурсов и экологии РФ</a:t>
            </a:r>
            <a:r>
              <a:rPr lang="ru-RU" sz="2000" b="1" dirty="0">
                <a:solidFill>
                  <a:srgbClr val="318299"/>
                </a:solidFill>
              </a:rPr>
              <a:t/>
            </a:r>
            <a:br>
              <a:rPr lang="ru-RU" sz="2000" b="1" dirty="0">
                <a:solidFill>
                  <a:srgbClr val="318299"/>
                </a:solidFill>
              </a:rPr>
            </a:br>
            <a:endParaRPr lang="ru-RU" sz="2000" i="1" dirty="0">
              <a:solidFill>
                <a:srgbClr val="404040"/>
              </a:solidFill>
            </a:endParaRPr>
          </a:p>
        </p:txBody>
      </p:sp>
      <p:pic>
        <p:nvPicPr>
          <p:cNvPr id="2" name="Picture 2" descr="C:\Users\sagdeeva.ECOLOGI\AppData\Local\Microsoft\Windows\Temporary Internet Files\Content.Outlook\KR56XJXZ\print_2688667_22507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12174"/>
            <a:ext cx="4631652" cy="30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626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857224" y="1071552"/>
            <a:ext cx="57150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1071552"/>
            <a:ext cx="642942" cy="4616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1200000"/>
            </a:lightRig>
          </a:scene3d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48464" y="482548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0BE949-58B6-4715-A737-C4D7C576F47D}" type="slidenum">
              <a:rPr lang="ru-RU" sz="1600" smtClean="0">
                <a:solidFill>
                  <a:srgbClr val="404040"/>
                </a:solidFill>
              </a:rPr>
              <a:pPr algn="ctr"/>
              <a:t>28</a:t>
            </a:fld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714375" y="5072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43850"/>
            <a:ext cx="8998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На ПАО «КАМАЗ» запланировано проведение </a:t>
            </a:r>
          </a:p>
          <a:p>
            <a:r>
              <a:rPr lang="ru-RU" sz="2200" b="1" dirty="0" smtClean="0">
                <a:solidFill>
                  <a:srgbClr val="318299"/>
                </a:solidFill>
              </a:rPr>
              <a:t>мероприятии</a:t>
            </a:r>
            <a:r>
              <a:rPr lang="ru-RU" sz="2200" b="1" dirty="0">
                <a:solidFill>
                  <a:srgbClr val="318299"/>
                </a:solidFill>
              </a:rPr>
              <a:t>̆ </a:t>
            </a:r>
            <a:r>
              <a:rPr lang="ru-RU" sz="2200" b="1" dirty="0" smtClean="0">
                <a:solidFill>
                  <a:srgbClr val="318299"/>
                </a:solidFill>
              </a:rPr>
              <a:t>по </a:t>
            </a:r>
            <a:r>
              <a:rPr lang="ru-RU" sz="2200" b="1" dirty="0">
                <a:solidFill>
                  <a:srgbClr val="318299"/>
                </a:solidFill>
              </a:rPr>
              <a:t>модернизации </a:t>
            </a:r>
            <a:r>
              <a:rPr lang="ru-RU" sz="2200" b="1" dirty="0" err="1">
                <a:solidFill>
                  <a:srgbClr val="318299"/>
                </a:solidFill>
              </a:rPr>
              <a:t>серийных</a:t>
            </a:r>
            <a:r>
              <a:rPr lang="ru-RU" sz="2200" b="1" dirty="0">
                <a:solidFill>
                  <a:srgbClr val="318299"/>
                </a:solidFill>
              </a:rPr>
              <a:t> </a:t>
            </a:r>
            <a:r>
              <a:rPr lang="ru-RU" sz="2200" b="1" dirty="0" err="1">
                <a:solidFill>
                  <a:srgbClr val="318299"/>
                </a:solidFill>
              </a:rPr>
              <a:t>автомобилеи</a:t>
            </a:r>
            <a:r>
              <a:rPr lang="ru-RU" sz="2200" b="1" dirty="0" smtClean="0">
                <a:solidFill>
                  <a:srgbClr val="318299"/>
                </a:solidFill>
              </a:rPr>
              <a:t>̆</a:t>
            </a:r>
          </a:p>
          <a:p>
            <a:r>
              <a:rPr lang="ru-RU" sz="2200" b="1" dirty="0" smtClean="0">
                <a:solidFill>
                  <a:srgbClr val="318299"/>
                </a:solidFill>
              </a:rPr>
              <a:t>под двигатели уровня </a:t>
            </a:r>
            <a:r>
              <a:rPr lang="ru-RU" sz="2200" b="1" dirty="0">
                <a:solidFill>
                  <a:srgbClr val="318299"/>
                </a:solidFill>
              </a:rPr>
              <a:t>ЕВРО-5</a:t>
            </a:r>
          </a:p>
        </p:txBody>
      </p:sp>
      <p:pic>
        <p:nvPicPr>
          <p:cNvPr id="3078" name="Picture 6" descr="X:\PS ПРЕСС-СЛУЖБА\ФОТО\2017 год\Март\зонал совещанине\Новая папка\print_1668667_17037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400" t="-68008" r="632659" b="68008"/>
          <a:stretch/>
        </p:blipFill>
        <p:spPr bwMode="auto">
          <a:xfrm>
            <a:off x="-16916400" y="1096963"/>
            <a:ext cx="2782630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3" descr="Логотип министерства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pic>
        <p:nvPicPr>
          <p:cNvPr id="14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24"/>
          <p:cNvGrpSpPr>
            <a:grpSpLocks/>
          </p:cNvGrpSpPr>
          <p:nvPr/>
        </p:nvGrpSpPr>
        <p:grpSpPr bwMode="auto">
          <a:xfrm>
            <a:off x="3917478" y="1602967"/>
            <a:ext cx="5561013" cy="2092712"/>
            <a:chOff x="2231421" y="1130094"/>
            <a:chExt cx="4077656" cy="482467"/>
          </a:xfrm>
        </p:grpSpPr>
        <p:sp>
          <p:nvSpPr>
            <p:cNvPr id="17" name="TextBox 26"/>
            <p:cNvSpPr txBox="1">
              <a:spLocks noChangeArrowheads="1"/>
            </p:cNvSpPr>
            <p:nvPr/>
          </p:nvSpPr>
          <p:spPr bwMode="auto">
            <a:xfrm>
              <a:off x="2231421" y="1130094"/>
              <a:ext cx="4077656" cy="25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6600" b="1" dirty="0" smtClean="0">
                  <a:solidFill>
                    <a:srgbClr val="EA6527"/>
                  </a:solidFill>
                </a:rPr>
                <a:t>на 336 кг</a:t>
              </a:r>
              <a:endParaRPr lang="ru-RU" altLang="ru-RU" sz="8000" b="1" dirty="0">
                <a:solidFill>
                  <a:srgbClr val="EA6527"/>
                </a:solidFill>
              </a:endParaRPr>
            </a:p>
          </p:txBody>
        </p:sp>
        <p:sp>
          <p:nvSpPr>
            <p:cNvPr id="18" name="TextBox 27"/>
            <p:cNvSpPr txBox="1">
              <a:spLocks noChangeArrowheads="1"/>
            </p:cNvSpPr>
            <p:nvPr/>
          </p:nvSpPr>
          <p:spPr bwMode="auto">
            <a:xfrm>
              <a:off x="3045660" y="1378404"/>
              <a:ext cx="2977710" cy="234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в год позволит сократить негативный выброс </a:t>
              </a:r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в </a:t>
              </a:r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атмосферу от одного </a:t>
              </a:r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двигателя</a:t>
              </a:r>
              <a:endParaRPr lang="ru-RU" altLang="ru-RU" sz="2000" b="1" dirty="0">
                <a:solidFill>
                  <a:srgbClr val="404040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12290" name="Picture 2" descr="https://www.kamaz.ru/upload/iblock/279/2798b31a03b650b443630b215a0538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6" y="1419622"/>
            <a:ext cx="4467428" cy="276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893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857224" y="1071552"/>
            <a:ext cx="57150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1071552"/>
            <a:ext cx="642942" cy="4616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1200000"/>
            </a:lightRig>
          </a:scene3d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48464" y="482548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0BE949-58B6-4715-A737-C4D7C576F47D}" type="slidenum">
              <a:rPr lang="ru-RU" sz="1600" smtClean="0">
                <a:solidFill>
                  <a:srgbClr val="404040"/>
                </a:solidFill>
              </a:rPr>
              <a:pPr algn="ctr"/>
              <a:t>29</a:t>
            </a:fld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714375" y="5072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43850"/>
            <a:ext cx="8998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На ПАО </a:t>
            </a:r>
            <a:r>
              <a:rPr lang="ru-RU" sz="2200" b="1" dirty="0">
                <a:solidFill>
                  <a:srgbClr val="318299"/>
                </a:solidFill>
              </a:rPr>
              <a:t>"ТАИФ-НК" предусмотрено выполнение </a:t>
            </a:r>
            <a:r>
              <a:rPr lang="ru-RU" sz="2200" b="1" dirty="0" smtClean="0">
                <a:solidFill>
                  <a:srgbClr val="318299"/>
                </a:solidFill>
              </a:rPr>
              <a:t/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мероприятии</a:t>
            </a:r>
            <a:r>
              <a:rPr lang="ru-RU" sz="2200" b="1" dirty="0">
                <a:solidFill>
                  <a:srgbClr val="318299"/>
                </a:solidFill>
              </a:rPr>
              <a:t>̆ в Год экологии на сумму 3,838 млрд. </a:t>
            </a:r>
            <a:r>
              <a:rPr lang="ru-RU" sz="2200" b="1" dirty="0" err="1" smtClean="0">
                <a:solidFill>
                  <a:srgbClr val="318299"/>
                </a:solidFill>
              </a:rPr>
              <a:t>руб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3078" name="Picture 6" descr="X:\PS ПРЕСС-СЛУЖБА\ФОТО\2017 год\Март\зонал совещанине\Новая папка\print_1668667_17037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400" t="-68008" r="632659" b="68008"/>
          <a:stretch/>
        </p:blipFill>
        <p:spPr bwMode="auto">
          <a:xfrm>
            <a:off x="-16916400" y="1096963"/>
            <a:ext cx="2782630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3" descr="Логотип министерств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pic>
        <p:nvPicPr>
          <p:cNvPr id="14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s://oldimg1.ria.ru/images/20834/41/20834417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5"/>
          <a:stretch/>
        </p:blipFill>
        <p:spPr bwMode="auto">
          <a:xfrm>
            <a:off x="315397" y="987574"/>
            <a:ext cx="375254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24"/>
          <p:cNvGrpSpPr>
            <a:grpSpLocks/>
          </p:cNvGrpSpPr>
          <p:nvPr/>
        </p:nvGrpSpPr>
        <p:grpSpPr bwMode="auto">
          <a:xfrm>
            <a:off x="3923928" y="1101715"/>
            <a:ext cx="5561013" cy="1972877"/>
            <a:chOff x="2231421" y="1130094"/>
            <a:chExt cx="4077656" cy="885884"/>
          </a:xfrm>
        </p:grpSpPr>
        <p:sp>
          <p:nvSpPr>
            <p:cNvPr id="17" name="TextBox 26"/>
            <p:cNvSpPr txBox="1">
              <a:spLocks noChangeArrowheads="1"/>
            </p:cNvSpPr>
            <p:nvPr/>
          </p:nvSpPr>
          <p:spPr bwMode="auto">
            <a:xfrm>
              <a:off x="2231421" y="1130094"/>
              <a:ext cx="4077656" cy="594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endParaRPr lang="ru-RU" altLang="ru-RU" sz="8000" b="1" dirty="0">
                <a:solidFill>
                  <a:srgbClr val="EA6527"/>
                </a:solidFill>
              </a:endParaRPr>
            </a:p>
          </p:txBody>
        </p:sp>
        <p:sp>
          <p:nvSpPr>
            <p:cNvPr id="18" name="TextBox 27"/>
            <p:cNvSpPr txBox="1">
              <a:spLocks noChangeArrowheads="1"/>
            </p:cNvSpPr>
            <p:nvPr/>
          </p:nvSpPr>
          <p:spPr bwMode="auto">
            <a:xfrm>
              <a:off x="2781394" y="1836316"/>
              <a:ext cx="2977710" cy="17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 sz="2000" b="1" dirty="0">
                <a:solidFill>
                  <a:srgbClr val="404040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16" name="Группа 24"/>
          <p:cNvGrpSpPr>
            <a:grpSpLocks/>
          </p:cNvGrpSpPr>
          <p:nvPr/>
        </p:nvGrpSpPr>
        <p:grpSpPr bwMode="auto">
          <a:xfrm>
            <a:off x="3774586" y="2463738"/>
            <a:ext cx="5561013" cy="1784935"/>
            <a:chOff x="2231421" y="1130094"/>
            <a:chExt cx="4077656" cy="411510"/>
          </a:xfrm>
        </p:grpSpPr>
        <p:sp>
          <p:nvSpPr>
            <p:cNvPr id="19" name="TextBox 26"/>
            <p:cNvSpPr txBox="1">
              <a:spLocks noChangeArrowheads="1"/>
            </p:cNvSpPr>
            <p:nvPr/>
          </p:nvSpPr>
          <p:spPr bwMode="auto">
            <a:xfrm>
              <a:off x="2231421" y="1130094"/>
              <a:ext cx="4077656" cy="25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6600" b="1" dirty="0">
                  <a:solidFill>
                    <a:srgbClr val="EA6527"/>
                  </a:solidFill>
                </a:rPr>
                <a:t>на 10 тонн</a:t>
              </a:r>
            </a:p>
          </p:txBody>
        </p:sp>
        <p:sp>
          <p:nvSpPr>
            <p:cNvPr id="20" name="TextBox 27"/>
            <p:cNvSpPr txBox="1">
              <a:spLocks noChangeArrowheads="1"/>
            </p:cNvSpPr>
            <p:nvPr/>
          </p:nvSpPr>
          <p:spPr bwMode="auto">
            <a:xfrm>
              <a:off x="2779030" y="1378404"/>
              <a:ext cx="3096787" cy="16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solidFill>
                    <a:srgbClr val="404040"/>
                  </a:solidFill>
                </a:rPr>
                <a:t>в год позволит снизить выброс в атмосферу загрязняющих </a:t>
              </a:r>
              <a:r>
                <a:rPr lang="ru-RU" altLang="ru-RU" sz="2000" b="1" dirty="0" smtClean="0">
                  <a:solidFill>
                    <a:srgbClr val="404040"/>
                  </a:solidFill>
                </a:rPr>
                <a:t>веществ </a:t>
              </a:r>
              <a:endParaRPr lang="ru-RU" altLang="ru-RU" sz="2000" b="1" dirty="0">
                <a:solidFill>
                  <a:srgbClr val="404040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959585" y="858712"/>
            <a:ext cx="5218471" cy="1918295"/>
            <a:chOff x="3923928" y="3003798"/>
            <a:chExt cx="5218471" cy="1918295"/>
          </a:xfrm>
        </p:grpSpPr>
        <p:sp>
          <p:nvSpPr>
            <p:cNvPr id="21" name="TextBox 26"/>
            <p:cNvSpPr txBox="1">
              <a:spLocks noChangeArrowheads="1"/>
            </p:cNvSpPr>
            <p:nvPr/>
          </p:nvSpPr>
          <p:spPr bwMode="auto">
            <a:xfrm>
              <a:off x="3923928" y="3003798"/>
              <a:ext cx="5218471" cy="1107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6600" b="1" dirty="0">
                  <a:solidFill>
                    <a:srgbClr val="EA6527"/>
                  </a:solidFill>
                </a:rPr>
                <a:t>н</a:t>
              </a:r>
              <a:r>
                <a:rPr lang="ru-RU" altLang="ru-RU" sz="6600" b="1" dirty="0" smtClean="0">
                  <a:solidFill>
                    <a:srgbClr val="EA6527"/>
                  </a:solidFill>
                </a:rPr>
                <a:t>а 2 310 тонн</a:t>
              </a:r>
              <a:endParaRPr lang="ru-RU" altLang="ru-RU" sz="8000" b="1" dirty="0">
                <a:solidFill>
                  <a:srgbClr val="EA6527"/>
                </a:solidFill>
              </a:endParaRPr>
            </a:p>
          </p:txBody>
        </p:sp>
        <p:sp>
          <p:nvSpPr>
            <p:cNvPr id="22" name="TextBox 27"/>
            <p:cNvSpPr txBox="1">
              <a:spLocks noChangeArrowheads="1"/>
            </p:cNvSpPr>
            <p:nvPr/>
          </p:nvSpPr>
          <p:spPr bwMode="auto">
            <a:xfrm>
              <a:off x="4509004" y="3906430"/>
              <a:ext cx="386492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solidFill>
                    <a:srgbClr val="404040"/>
                  </a:solidFill>
                </a:rPr>
                <a:t>в год позволит снизить </a:t>
              </a:r>
              <a:r>
                <a:rPr lang="ru-RU" altLang="ru-RU" sz="2000" b="1" dirty="0" smtClean="0">
                  <a:solidFill>
                    <a:srgbClr val="404040"/>
                  </a:solidFill>
                </a:rPr>
                <a:t>сбросы загрязняющих веществ в водную среду</a:t>
              </a:r>
              <a:endParaRPr lang="ru-RU" altLang="ru-RU" sz="2000" b="1" dirty="0">
                <a:solidFill>
                  <a:srgbClr val="404040"/>
                </a:solidFill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695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1D307101-FF25-4ADC-9FC8-00B862955BF2}" type="slidenum">
              <a:rPr lang="ru-RU" sz="1600">
                <a:solidFill>
                  <a:srgbClr val="404040"/>
                </a:solidFill>
              </a:rPr>
              <a:pPr algn="ctr" eaLnBrk="1" hangingPunct="1"/>
              <a:t>3</a:t>
            </a:fld>
            <a:endParaRPr lang="ru-RU" sz="1600">
              <a:solidFill>
                <a:srgbClr val="404040"/>
              </a:solidFill>
            </a:endParaRPr>
          </a:p>
        </p:txBody>
      </p:sp>
      <p:pic>
        <p:nvPicPr>
          <p:cNvPr id="9" name="Рисунок 13" descr="Логотип министерств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6" y="43850"/>
            <a:ext cx="8998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Год экологии и общественных пространств в </a:t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Республике Татарстан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2050" name="Picture 2" descr="http://prav.tatar.ru/file/npa/2016-10/82969/1200/npa_82970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02766"/>
            <a:ext cx="2987337" cy="422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34" y="858712"/>
            <a:ext cx="2473061" cy="370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811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На «ТАИФ-НК» запустили модернизированный цех локальной очистки промышленных сточных во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7" y="1533217"/>
            <a:ext cx="4197600" cy="27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857224" y="1071552"/>
            <a:ext cx="57150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1071552"/>
            <a:ext cx="642942" cy="4616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1200000"/>
            </a:lightRig>
          </a:scene3d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48464" y="482548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0BE949-58B6-4715-A737-C4D7C576F47D}" type="slidenum">
              <a:rPr lang="ru-RU" sz="1600" smtClean="0">
                <a:solidFill>
                  <a:srgbClr val="404040"/>
                </a:solidFill>
              </a:rPr>
              <a:pPr algn="ctr"/>
              <a:t>30</a:t>
            </a:fld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714375" y="5072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43850"/>
            <a:ext cx="8998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318299"/>
                </a:solidFill>
              </a:rPr>
              <a:t>Запуск модернизированного цеха локальной очистки </a:t>
            </a:r>
            <a:r>
              <a:rPr lang="ru-RU" sz="2200" b="1" dirty="0" smtClean="0">
                <a:solidFill>
                  <a:srgbClr val="318299"/>
                </a:solidFill>
              </a:rPr>
              <a:t/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промышленных </a:t>
            </a:r>
            <a:r>
              <a:rPr lang="ru-RU" sz="2200" b="1" dirty="0">
                <a:solidFill>
                  <a:srgbClr val="318299"/>
                </a:solidFill>
              </a:rPr>
              <a:t>сточных вод на «ТАИФ-НК</a:t>
            </a:r>
            <a:r>
              <a:rPr lang="ru-RU" sz="2200" b="1" dirty="0" smtClean="0">
                <a:solidFill>
                  <a:srgbClr val="318299"/>
                </a:solidFill>
              </a:rPr>
              <a:t>», стоимость</a:t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которого </a:t>
            </a:r>
            <a:r>
              <a:rPr lang="ru-RU" sz="2200" b="1" dirty="0">
                <a:solidFill>
                  <a:srgbClr val="318299"/>
                </a:solidFill>
              </a:rPr>
              <a:t>составила 3,7 млрд. </a:t>
            </a:r>
            <a:r>
              <a:rPr lang="ru-RU" sz="2200" b="1" dirty="0" smtClean="0">
                <a:solidFill>
                  <a:srgbClr val="318299"/>
                </a:solidFill>
              </a:rPr>
              <a:t>руб.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3078" name="Picture 6" descr="X:\PS ПРЕСС-СЛУЖБА\ФОТО\2017 год\Март\зонал совещанине\Новая папка\print_1668667_17037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400" t="-68008" r="632659" b="68008"/>
          <a:stretch/>
        </p:blipFill>
        <p:spPr bwMode="auto">
          <a:xfrm>
            <a:off x="-16916400" y="1096963"/>
            <a:ext cx="2782630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3" descr="Логотип министерства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8088" y="3939902"/>
            <a:ext cx="8679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t-RU" sz="2000" b="1" dirty="0" smtClean="0">
              <a:solidFill>
                <a:srgbClr val="404040"/>
              </a:solidFill>
            </a:endParaRPr>
          </a:p>
        </p:txBody>
      </p:sp>
      <p:grpSp>
        <p:nvGrpSpPr>
          <p:cNvPr id="15" name="Группа 24"/>
          <p:cNvGrpSpPr>
            <a:grpSpLocks/>
          </p:cNvGrpSpPr>
          <p:nvPr/>
        </p:nvGrpSpPr>
        <p:grpSpPr bwMode="auto">
          <a:xfrm>
            <a:off x="3917478" y="1069176"/>
            <a:ext cx="5561013" cy="1477161"/>
            <a:chOff x="2231421" y="1130094"/>
            <a:chExt cx="4077656" cy="340554"/>
          </a:xfrm>
        </p:grpSpPr>
        <p:sp>
          <p:nvSpPr>
            <p:cNvPr id="17" name="TextBox 26"/>
            <p:cNvSpPr txBox="1">
              <a:spLocks noChangeArrowheads="1"/>
            </p:cNvSpPr>
            <p:nvPr/>
          </p:nvSpPr>
          <p:spPr bwMode="auto">
            <a:xfrm>
              <a:off x="2231421" y="1130094"/>
              <a:ext cx="4077656" cy="25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6600" b="1" dirty="0" smtClean="0">
                  <a:solidFill>
                    <a:srgbClr val="EA6527"/>
                  </a:solidFill>
                </a:rPr>
                <a:t>100 %</a:t>
              </a:r>
              <a:endParaRPr lang="ru-RU" altLang="ru-RU" sz="8000" b="1" dirty="0">
                <a:solidFill>
                  <a:srgbClr val="EA6527"/>
                </a:solidFill>
              </a:endParaRPr>
            </a:p>
          </p:txBody>
        </p:sp>
        <p:sp>
          <p:nvSpPr>
            <p:cNvPr id="18" name="TextBox 27"/>
            <p:cNvSpPr txBox="1">
              <a:spLocks noChangeArrowheads="1"/>
            </p:cNvSpPr>
            <p:nvPr/>
          </p:nvSpPr>
          <p:spPr bwMode="auto">
            <a:xfrm>
              <a:off x="2779030" y="1378404"/>
              <a:ext cx="3096787" cy="92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воды возвращается в </a:t>
              </a:r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производство</a:t>
              </a:r>
            </a:p>
          </p:txBody>
        </p:sp>
      </p:grp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3989485" y="2767619"/>
            <a:ext cx="5561013" cy="110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6600" b="1" dirty="0" smtClean="0">
                <a:solidFill>
                  <a:srgbClr val="EA6527"/>
                </a:solidFill>
              </a:rPr>
              <a:t>99,9%</a:t>
            </a:r>
            <a:endParaRPr lang="ru-RU" altLang="ru-RU" sz="8000" b="1" dirty="0">
              <a:solidFill>
                <a:srgbClr val="EA6527"/>
              </a:solidFill>
            </a:endParaRPr>
          </a:p>
        </p:txBody>
      </p:sp>
      <p:sp>
        <p:nvSpPr>
          <p:cNvPr id="20" name="TextBox 27"/>
          <p:cNvSpPr txBox="1">
            <a:spLocks noChangeArrowheads="1"/>
          </p:cNvSpPr>
          <p:nvPr/>
        </p:nvSpPr>
        <p:spPr bwMode="auto">
          <a:xfrm>
            <a:off x="4739526" y="3865218"/>
            <a:ext cx="38649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процент очистки воды от нефтепродуктов</a:t>
            </a:r>
            <a:endParaRPr lang="ru-RU" altLang="ru-RU" sz="2000" b="1" dirty="0">
              <a:solidFill>
                <a:srgbClr val="40404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26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857224" y="1071552"/>
            <a:ext cx="57150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1071552"/>
            <a:ext cx="642942" cy="4616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1200000"/>
            </a:lightRig>
          </a:scene3d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48464" y="482548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0BE949-58B6-4715-A737-C4D7C576F47D}" type="slidenum">
              <a:rPr lang="ru-RU" sz="1600" smtClean="0">
                <a:solidFill>
                  <a:srgbClr val="404040"/>
                </a:solidFill>
              </a:rPr>
              <a:pPr algn="ctr"/>
              <a:t>31</a:t>
            </a:fld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714375" y="5072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43850"/>
            <a:ext cx="8998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На ПАО </a:t>
            </a:r>
            <a:r>
              <a:rPr lang="ru-RU" sz="2200" b="1" dirty="0">
                <a:solidFill>
                  <a:srgbClr val="318299"/>
                </a:solidFill>
              </a:rPr>
              <a:t>«</a:t>
            </a:r>
            <a:r>
              <a:rPr lang="ru-RU" sz="2200" b="1" dirty="0" smtClean="0">
                <a:solidFill>
                  <a:srgbClr val="318299"/>
                </a:solidFill>
              </a:rPr>
              <a:t>Нижнекамскнефтехим» </a:t>
            </a:r>
            <a:r>
              <a:rPr lang="ru-RU" sz="2200" b="1" dirty="0">
                <a:solidFill>
                  <a:srgbClr val="318299"/>
                </a:solidFill>
              </a:rPr>
              <a:t>проводится масштабная </a:t>
            </a:r>
            <a:r>
              <a:rPr lang="ru-RU" sz="2200" b="1" dirty="0" smtClean="0">
                <a:solidFill>
                  <a:srgbClr val="318299"/>
                </a:solidFill>
              </a:rPr>
              <a:t/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реконструкция </a:t>
            </a:r>
            <a:r>
              <a:rPr lang="ru-RU" sz="2200" b="1" dirty="0" err="1" smtClean="0">
                <a:solidFill>
                  <a:srgbClr val="318299"/>
                </a:solidFill>
              </a:rPr>
              <a:t>механическои</a:t>
            </a:r>
            <a:r>
              <a:rPr lang="ru-RU" sz="2200" b="1" dirty="0">
                <a:solidFill>
                  <a:srgbClr val="318299"/>
                </a:solidFill>
              </a:rPr>
              <a:t>̆ очистки узла </a:t>
            </a:r>
            <a:r>
              <a:rPr lang="ru-RU" sz="2200" b="1" dirty="0" err="1">
                <a:solidFill>
                  <a:srgbClr val="318299"/>
                </a:solidFill>
              </a:rPr>
              <a:t>хозбытового</a:t>
            </a:r>
            <a:r>
              <a:rPr lang="ru-RU" sz="2200" b="1" dirty="0">
                <a:solidFill>
                  <a:srgbClr val="318299"/>
                </a:solidFill>
              </a:rPr>
              <a:t> </a:t>
            </a:r>
            <a:r>
              <a:rPr lang="ru-RU" sz="2200" b="1" dirty="0" smtClean="0">
                <a:solidFill>
                  <a:srgbClr val="318299"/>
                </a:solidFill>
              </a:rPr>
              <a:t/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>
                <a:solidFill>
                  <a:srgbClr val="318299"/>
                </a:solidFill>
              </a:rPr>
              <a:t>стока </a:t>
            </a:r>
            <a:r>
              <a:rPr lang="ru-RU" sz="2200" b="1" dirty="0" smtClean="0">
                <a:solidFill>
                  <a:srgbClr val="318299"/>
                </a:solidFill>
              </a:rPr>
              <a:t>биологических очистных сооружений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3078" name="Picture 6" descr="X:\PS ПРЕСС-СЛУЖБА\ФОТО\2017 год\Март\зонал совещанине\Новая папка\print_1668667_17037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400" t="-68008" r="632659" b="68008"/>
          <a:stretch/>
        </p:blipFill>
        <p:spPr bwMode="auto">
          <a:xfrm>
            <a:off x="-16916400" y="1096963"/>
            <a:ext cx="2782630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3" descr="Логотип министерств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pic>
        <p:nvPicPr>
          <p:cNvPr id="14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24"/>
          <p:cNvGrpSpPr>
            <a:grpSpLocks/>
          </p:cNvGrpSpPr>
          <p:nvPr/>
        </p:nvGrpSpPr>
        <p:grpSpPr bwMode="auto">
          <a:xfrm>
            <a:off x="3934544" y="1207651"/>
            <a:ext cx="5561013" cy="2892158"/>
            <a:chOff x="2231421" y="1130094"/>
            <a:chExt cx="4077656" cy="1383431"/>
          </a:xfrm>
        </p:grpSpPr>
        <p:sp>
          <p:nvSpPr>
            <p:cNvPr id="17" name="TextBox 26"/>
            <p:cNvSpPr txBox="1">
              <a:spLocks noChangeArrowheads="1"/>
            </p:cNvSpPr>
            <p:nvPr/>
          </p:nvSpPr>
          <p:spPr bwMode="auto">
            <a:xfrm>
              <a:off x="2231421" y="1130094"/>
              <a:ext cx="4077656" cy="538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7200" b="1" dirty="0">
                  <a:solidFill>
                    <a:srgbClr val="EA6527"/>
                  </a:solidFill>
                </a:rPr>
                <a:t>н</a:t>
              </a:r>
              <a:r>
                <a:rPr lang="ru-RU" altLang="ru-RU" sz="7200" b="1" dirty="0" smtClean="0">
                  <a:solidFill>
                    <a:srgbClr val="EA6527"/>
                  </a:solidFill>
                </a:rPr>
                <a:t>а 180 тонн</a:t>
              </a:r>
              <a:endParaRPr lang="ru-RU" altLang="ru-RU" sz="7200" b="1" dirty="0">
                <a:solidFill>
                  <a:srgbClr val="EA6527"/>
                </a:solidFill>
              </a:endParaRPr>
            </a:p>
          </p:txBody>
        </p:sp>
        <p:sp>
          <p:nvSpPr>
            <p:cNvPr id="18" name="TextBox 27"/>
            <p:cNvSpPr txBox="1">
              <a:spLocks noChangeArrowheads="1"/>
            </p:cNvSpPr>
            <p:nvPr/>
          </p:nvSpPr>
          <p:spPr bwMode="auto">
            <a:xfrm>
              <a:off x="2781394" y="1733251"/>
              <a:ext cx="2977710" cy="780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позволила </a:t>
              </a:r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снизить выбросы в </a:t>
              </a:r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атмосферу и </a:t>
              </a:r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уничтожить неприятный </a:t>
              </a:r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запах </a:t>
              </a:r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установка в текущем году </a:t>
              </a:r>
              <a:r>
                <a:rPr lang="ru-RU" altLang="ru-RU" sz="2000" b="1" dirty="0" err="1" smtClean="0">
                  <a:solidFill>
                    <a:srgbClr val="404040"/>
                  </a:solidFill>
                  <a:latin typeface="+mn-lt"/>
                  <a:cs typeface="+mn-cs"/>
                </a:rPr>
                <a:t>газоплазменной</a:t>
              </a:r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 установки </a:t>
              </a:r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«Ятаган»</a:t>
              </a:r>
            </a:p>
          </p:txBody>
        </p:sp>
      </p:grpSp>
      <p:pic>
        <p:nvPicPr>
          <p:cNvPr id="9218" name="Picture 2" descr="https://sdelanounas.ru/i/d/3/d/d3d3Lm5rbmgucnUvdXBsb2FkL3Jlc2l6ZV9jYWNoZS9pYmxvY2svNGQ0LzEyMDBfODAwXzEvMDMuanBnP19faWQ9OTIxODk=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2" y="1283956"/>
            <a:ext cx="4149399" cy="276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28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fld id="{B27F95FA-93F9-401E-9FDE-9AB7C99A2C3A}" type="slidenum">
              <a:rPr lang="ru-RU" sz="1600">
                <a:solidFill>
                  <a:srgbClr val="404040"/>
                </a:solidFill>
              </a:rPr>
              <a:pPr algn="ctr"/>
              <a:t>32</a:t>
            </a:fld>
            <a:endParaRPr lang="ru-RU" sz="1600">
              <a:solidFill>
                <a:srgbClr val="404040"/>
              </a:solidFill>
            </a:endParaRPr>
          </a:p>
        </p:txBody>
      </p:sp>
      <p:grpSp>
        <p:nvGrpSpPr>
          <p:cNvPr id="3076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3081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ru-RU" sz="1000" dirty="0">
                  <a:solidFill>
                    <a:srgbClr val="595959"/>
                  </a:solidFill>
                </a:rPr>
                <a:t>Министерство экологии </a:t>
              </a:r>
              <a:endParaRPr lang="en-US" sz="1000" dirty="0">
                <a:solidFill>
                  <a:srgbClr val="595959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ru-RU" sz="1000" dirty="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sz="1000" dirty="0">
                  <a:solidFill>
                    <a:srgbClr val="595959"/>
                  </a:solidFill>
                </a:rPr>
                <a:t> РТ</a:t>
              </a:r>
            </a:p>
          </p:txBody>
        </p:sp>
      </p:grp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34925" y="38100"/>
            <a:ext cx="482510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>
                <a:solidFill>
                  <a:srgbClr val="318299"/>
                </a:solidFill>
              </a:rPr>
              <a:t>За </a:t>
            </a:r>
            <a:r>
              <a:rPr lang="ru-RU" sz="2400" b="1" dirty="0" smtClean="0">
                <a:solidFill>
                  <a:srgbClr val="318299"/>
                </a:solidFill>
              </a:rPr>
              <a:t>первое </a:t>
            </a:r>
            <a:r>
              <a:rPr lang="ru-RU" sz="2400" b="1" dirty="0">
                <a:solidFill>
                  <a:srgbClr val="318299"/>
                </a:solidFill>
              </a:rPr>
              <a:t>совершенное административное правонарушение, выявленное в ходе осуществления государственного надзора в отношении малого и среднего предпринимательства, административный штраф заменяется на «предупреждение»</a:t>
            </a:r>
          </a:p>
        </p:txBody>
      </p:sp>
      <p:pic>
        <p:nvPicPr>
          <p:cNvPr id="9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067694"/>
            <a:ext cx="395664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431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r="1" b="10396"/>
          <a:stretch/>
        </p:blipFill>
        <p:spPr bwMode="auto">
          <a:xfrm>
            <a:off x="264319" y="1120553"/>
            <a:ext cx="5489448" cy="281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857224" y="1071552"/>
            <a:ext cx="57150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1071552"/>
            <a:ext cx="642942" cy="4616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1200000"/>
            </a:lightRig>
          </a:scene3d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48464" y="482548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0BE949-58B6-4715-A737-C4D7C576F47D}" type="slidenum">
              <a:rPr lang="ru-RU" sz="1600" smtClean="0">
                <a:solidFill>
                  <a:srgbClr val="404040"/>
                </a:solidFill>
              </a:rPr>
              <a:pPr algn="ctr"/>
              <a:t>33</a:t>
            </a:fld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714375" y="5072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43850"/>
            <a:ext cx="8998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318299"/>
                </a:solidFill>
              </a:rPr>
              <a:t>Сертификация стадиона “Казань-Арена” согласно </a:t>
            </a:r>
            <a:r>
              <a:rPr lang="ru-RU" sz="2200" b="1" dirty="0" smtClean="0">
                <a:solidFill>
                  <a:srgbClr val="318299"/>
                </a:solidFill>
              </a:rPr>
              <a:t/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критериям </a:t>
            </a:r>
            <a:r>
              <a:rPr lang="ru-RU" sz="2200" b="1" dirty="0">
                <a:solidFill>
                  <a:srgbClr val="318299"/>
                </a:solidFill>
              </a:rPr>
              <a:t>«РУСО. Футбольные стадионы» </a:t>
            </a:r>
          </a:p>
        </p:txBody>
      </p:sp>
      <p:pic>
        <p:nvPicPr>
          <p:cNvPr id="3078" name="Picture 6" descr="X:\PS ПРЕСС-СЛУЖБА\ФОТО\2017 год\Март\зонал совещанине\Новая папка\print_1668667_17037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400" t="-68008" r="632659" b="68008"/>
          <a:stretch/>
        </p:blipFill>
        <p:spPr bwMode="auto">
          <a:xfrm>
            <a:off x="-16916400" y="1096963"/>
            <a:ext cx="2782630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3" descr="Логотип министерства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1711" y="3939902"/>
            <a:ext cx="8252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404040"/>
                </a:solidFill>
              </a:rPr>
              <a:t>Проведенная системная работа Республики Татарстан и города Казани позволила первыми </a:t>
            </a:r>
            <a:r>
              <a:rPr lang="ru-RU" b="1" dirty="0">
                <a:solidFill>
                  <a:srgbClr val="404040"/>
                </a:solidFill>
              </a:rPr>
              <a:t>в стране </a:t>
            </a:r>
            <a:r>
              <a:rPr lang="ru-RU" b="1" dirty="0" smtClean="0">
                <a:solidFill>
                  <a:srgbClr val="404040"/>
                </a:solidFill>
              </a:rPr>
              <a:t>пройти сертификацию спортивного сооружения</a:t>
            </a:r>
            <a:endParaRPr lang="tt-RU" b="1" dirty="0" smtClean="0">
              <a:solidFill>
                <a:srgbClr val="404040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1" b="17011"/>
          <a:stretch/>
        </p:blipFill>
        <p:spPr bwMode="auto">
          <a:xfrm>
            <a:off x="5858619" y="1120553"/>
            <a:ext cx="2520303" cy="281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868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857224" y="1071552"/>
            <a:ext cx="57150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1071552"/>
            <a:ext cx="642942" cy="4616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1200000"/>
            </a:lightRig>
          </a:scene3d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48464" y="482548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0BE949-58B6-4715-A737-C4D7C576F47D}" type="slidenum">
              <a:rPr lang="ru-RU" sz="1600" smtClean="0">
                <a:solidFill>
                  <a:srgbClr val="404040"/>
                </a:solidFill>
              </a:rPr>
              <a:pPr algn="ctr"/>
              <a:t>34</a:t>
            </a:fld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714375" y="5072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X:\PS ПРЕСС-СЛУЖБА\ФОТО\2017 год\Март\зонал совещанине\Новая папка\print_1668667_17037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400" t="-68008" r="632659" b="68008"/>
          <a:stretch/>
        </p:blipFill>
        <p:spPr bwMode="auto">
          <a:xfrm>
            <a:off x="-16916400" y="1096963"/>
            <a:ext cx="2782630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3" descr="Логотип министерств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8087" y="3939902"/>
            <a:ext cx="837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404040"/>
                </a:solidFill>
              </a:rPr>
              <a:t>В 2017 году презентован сертифицированный по экологической системе </a:t>
            </a:r>
            <a:endParaRPr lang="ru-RU" sz="2000" b="1" dirty="0" smtClean="0">
              <a:solidFill>
                <a:srgbClr val="404040"/>
              </a:solidFill>
            </a:endParaRPr>
          </a:p>
          <a:p>
            <a:r>
              <a:rPr lang="ru-RU" sz="2000" b="1" dirty="0" smtClean="0">
                <a:solidFill>
                  <a:srgbClr val="404040"/>
                </a:solidFill>
              </a:rPr>
              <a:t>сертификации </a:t>
            </a:r>
            <a:r>
              <a:rPr lang="ru-RU" sz="2000" b="1" dirty="0">
                <a:solidFill>
                  <a:srgbClr val="404040"/>
                </a:solidFill>
              </a:rPr>
              <a:t>BREAM жилой дом компании «ЮИТ </a:t>
            </a:r>
            <a:r>
              <a:rPr lang="ru-RU" sz="2000" b="1" dirty="0" smtClean="0">
                <a:solidFill>
                  <a:srgbClr val="404040"/>
                </a:solidFill>
              </a:rPr>
              <a:t>– Казань»</a:t>
            </a:r>
            <a:endParaRPr lang="tt-RU" sz="2000" b="1" dirty="0" smtClean="0">
              <a:solidFill>
                <a:srgbClr val="404040"/>
              </a:solidFill>
            </a:endParaRPr>
          </a:p>
        </p:txBody>
      </p:sp>
      <p:pic>
        <p:nvPicPr>
          <p:cNvPr id="1028" name="Picture 4" descr="Экологичное строительство. В Татарстане презентовали дом, построенный по «зеленым стандартам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r="4965" b="974"/>
          <a:stretch/>
        </p:blipFill>
        <p:spPr bwMode="auto">
          <a:xfrm>
            <a:off x="233259" y="1061145"/>
            <a:ext cx="4195763" cy="281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496" y="43850"/>
            <a:ext cx="8998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Зеленые стандарты - вид </a:t>
            </a:r>
            <a:r>
              <a:rPr lang="ru-RU" sz="2200" b="1" dirty="0">
                <a:solidFill>
                  <a:srgbClr val="318299"/>
                </a:solidFill>
              </a:rPr>
              <a:t>строительства и </a:t>
            </a:r>
            <a:r>
              <a:rPr lang="ru-RU" sz="2200" b="1" dirty="0" smtClean="0">
                <a:solidFill>
                  <a:srgbClr val="318299"/>
                </a:solidFill>
              </a:rPr>
              <a:t>эксплуатации</a:t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зданий</a:t>
            </a:r>
            <a:r>
              <a:rPr lang="ru-RU" sz="2200" b="1" dirty="0">
                <a:solidFill>
                  <a:srgbClr val="318299"/>
                </a:solidFill>
              </a:rPr>
              <a:t>, </a:t>
            </a:r>
            <a:r>
              <a:rPr lang="ru-RU" sz="2200" b="1" dirty="0" smtClean="0">
                <a:solidFill>
                  <a:srgbClr val="318299"/>
                </a:solidFill>
              </a:rPr>
              <a:t>который оказывает </a:t>
            </a:r>
            <a:r>
              <a:rPr lang="ru-RU" sz="2200" b="1" dirty="0">
                <a:solidFill>
                  <a:srgbClr val="318299"/>
                </a:solidFill>
              </a:rPr>
              <a:t>на окружающую среду </a:t>
            </a:r>
            <a:r>
              <a:rPr lang="ru-RU" sz="2200" b="1" dirty="0" smtClean="0">
                <a:solidFill>
                  <a:srgbClr val="318299"/>
                </a:solidFill>
              </a:rPr>
              <a:t/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минимальное воздействие</a:t>
            </a:r>
            <a:endParaRPr lang="ru-RU" sz="2200" b="1" dirty="0">
              <a:solidFill>
                <a:srgbClr val="318299"/>
              </a:solidFill>
            </a:endParaRP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4659365" y="1179872"/>
            <a:ext cx="406093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Цель -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снижение уровня потребления энергетических и материальных ресурсов на протяжении всего жизненного цикла здания: от выбора участка по проектированию, </a:t>
            </a:r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строительству до эксплуатации, ремонта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и </a:t>
            </a:r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сноса.</a:t>
            </a:r>
            <a:endParaRPr lang="ru-RU" altLang="ru-RU" sz="2000" b="1" dirty="0">
              <a:solidFill>
                <a:srgbClr val="40404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718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857224" y="1071552"/>
            <a:ext cx="571504" cy="214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714348" y="1071552"/>
            <a:ext cx="642942" cy="461665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1200000"/>
            </a:lightRig>
          </a:scene3d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00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48464" y="4825484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80BE949-58B6-4715-A737-C4D7C576F47D}" type="slidenum">
              <a:rPr lang="ru-RU" sz="1600" smtClean="0">
                <a:solidFill>
                  <a:srgbClr val="404040"/>
                </a:solidFill>
              </a:rPr>
              <a:pPr algn="ctr"/>
              <a:t>35</a:t>
            </a:fld>
            <a:endParaRPr lang="ru-RU" sz="1600" dirty="0">
              <a:solidFill>
                <a:srgbClr val="404040"/>
              </a:solidFill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714375" y="5072063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X:\PS ПРЕСС-СЛУЖБА\ФОТО\2017 год\Март\зонал совещанине\Новая папка\print_1668667_17037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400" t="-68008" r="632659" b="68008"/>
          <a:stretch/>
        </p:blipFill>
        <p:spPr bwMode="auto">
          <a:xfrm>
            <a:off x="-16916400" y="1096963"/>
            <a:ext cx="2782630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3" descr="Логотип министерств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pic>
        <p:nvPicPr>
          <p:cNvPr id="14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496" y="81950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Приоритетные </a:t>
            </a:r>
            <a:r>
              <a:rPr lang="ru-RU" sz="2200" b="1" dirty="0">
                <a:solidFill>
                  <a:srgbClr val="318299"/>
                </a:solidFill>
              </a:rPr>
              <a:t>проекты по основному направлению </a:t>
            </a:r>
          </a:p>
          <a:p>
            <a:r>
              <a:rPr lang="ru-RU" sz="2200" b="1" dirty="0">
                <a:solidFill>
                  <a:srgbClr val="318299"/>
                </a:solidFill>
              </a:rPr>
              <a:t>стратегического развития Российской Федерации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622660"/>
            <a:ext cx="8780179" cy="2057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800" dirty="0">
                <a:solidFill>
                  <a:srgbClr val="404040"/>
                </a:solidFill>
              </a:rPr>
              <a:t>Республика Татарстан </a:t>
            </a:r>
            <a:r>
              <a:rPr lang="ru-RU" sz="2800" dirty="0" smtClean="0">
                <a:solidFill>
                  <a:srgbClr val="404040"/>
                </a:solidFill>
              </a:rPr>
              <a:t>участвует </a:t>
            </a:r>
            <a:r>
              <a:rPr lang="ru-RU" sz="2800" dirty="0">
                <a:solidFill>
                  <a:srgbClr val="404040"/>
                </a:solidFill>
              </a:rPr>
              <a:t>в реализации двух приоритетных проектов по основному направлению стратегического развития Российской </a:t>
            </a:r>
            <a:r>
              <a:rPr lang="ru-RU" sz="2800" dirty="0" smtClean="0">
                <a:solidFill>
                  <a:srgbClr val="404040"/>
                </a:solidFill>
              </a:rPr>
              <a:t>Федерации: «</a:t>
            </a:r>
            <a:r>
              <a:rPr lang="ru-RU" sz="2800" dirty="0">
                <a:solidFill>
                  <a:srgbClr val="404040"/>
                </a:solidFill>
              </a:rPr>
              <a:t>Экология»: «Чистая страна» и «Оздоровление Волги».</a:t>
            </a:r>
          </a:p>
        </p:txBody>
      </p:sp>
    </p:spTree>
    <p:extLst>
      <p:ext uri="{BB962C8B-B14F-4D97-AF65-F5344CB8AC3E}">
        <p14:creationId xmlns:p14="http://schemas.microsoft.com/office/powerpoint/2010/main" val="2640694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Box 15"/>
          <p:cNvSpPr txBox="1">
            <a:spLocks noChangeArrowheads="1"/>
          </p:cNvSpPr>
          <p:nvPr/>
        </p:nvSpPr>
        <p:spPr bwMode="auto">
          <a:xfrm>
            <a:off x="34925" y="36513"/>
            <a:ext cx="82814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200" b="1" dirty="0" smtClean="0">
                <a:solidFill>
                  <a:srgbClr val="318299"/>
                </a:solidFill>
              </a:rPr>
              <a:t>Реализация в Татарстане проекта «Чистая страна» </a:t>
            </a:r>
            <a:endParaRPr lang="ru-RU" sz="2200" b="1" dirty="0">
              <a:solidFill>
                <a:srgbClr val="318299"/>
              </a:solidFill>
            </a:endParaRPr>
          </a:p>
        </p:txBody>
      </p:sp>
      <p:sp>
        <p:nvSpPr>
          <p:cNvPr id="31749" name="TextBox 8"/>
          <p:cNvSpPr txBox="1">
            <a:spLocks noChangeArrowheads="1"/>
          </p:cNvSpPr>
          <p:nvPr/>
        </p:nvSpPr>
        <p:spPr bwMode="auto">
          <a:xfrm>
            <a:off x="8748713" y="4826000"/>
            <a:ext cx="43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8EAEF13B-121D-440F-B6A5-A07A215065AA}" type="slidenum">
              <a:rPr lang="ru-RU" sz="1600">
                <a:solidFill>
                  <a:srgbClr val="404040"/>
                </a:solidFill>
              </a:rPr>
              <a:pPr algn="ctr" eaLnBrk="1" hangingPunct="1"/>
              <a:t>36</a:t>
            </a:fld>
            <a:endParaRPr lang="ru-RU" sz="1600">
              <a:solidFill>
                <a:srgbClr val="404040"/>
              </a:solidFill>
            </a:endParaRPr>
          </a:p>
        </p:txBody>
      </p:sp>
      <p:grpSp>
        <p:nvGrpSpPr>
          <p:cNvPr id="31750" name="Группа 6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31757" name="Рисунок 13" descr="Логотип министерства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8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sp>
        <p:nvSpPr>
          <p:cNvPr id="31751" name="AutoShape 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2" name="AutoShape 4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3" name="AutoShape 6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4" name="AutoShape 8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5" name="AutoShape 10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6" name="AutoShape 1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23" y="617538"/>
            <a:ext cx="443433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4708431" y="845297"/>
            <a:ext cx="4280029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Часть мусора, которую невозможно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использовать вторично, будет сжигаться на заводе, а там будет вырабатываться электроэнергия. </a:t>
            </a:r>
            <a:r>
              <a:rPr lang="ru-RU" altLang="ru-RU" sz="2100" b="1" dirty="0">
                <a:solidFill>
                  <a:srgbClr val="EA6527"/>
                </a:solidFill>
                <a:latin typeface="+mn-lt"/>
                <a:cs typeface="+mn-cs"/>
              </a:rPr>
              <a:t>Зола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, которая останется после термической обработки, </a:t>
            </a:r>
            <a:r>
              <a:rPr lang="ru-RU" altLang="ru-RU" sz="2100" b="1" dirty="0">
                <a:solidFill>
                  <a:srgbClr val="EA6527"/>
                </a:solidFill>
                <a:latin typeface="+mn-lt"/>
                <a:cs typeface="+mn-cs"/>
              </a:rPr>
              <a:t>будет </a:t>
            </a:r>
            <a:r>
              <a:rPr lang="ru-RU" altLang="ru-RU" sz="2100" b="1" dirty="0" smtClean="0">
                <a:solidFill>
                  <a:srgbClr val="EA6527"/>
                </a:solidFill>
                <a:latin typeface="+mn-lt"/>
                <a:cs typeface="+mn-cs"/>
              </a:rPr>
              <a:t>применяться</a:t>
            </a:r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 при</a:t>
            </a:r>
            <a:r>
              <a:rPr lang="ru-RU" altLang="ru-RU" sz="2100" b="1" dirty="0" smtClean="0">
                <a:solidFill>
                  <a:srgbClr val="EA6527"/>
                </a:solidFill>
                <a:latin typeface="+mn-lt"/>
                <a:cs typeface="+mn-cs"/>
              </a:rPr>
              <a:t> строительстве дорог.</a:t>
            </a:r>
            <a:endParaRPr lang="ru-RU" altLang="ru-RU" sz="2100" b="1" dirty="0">
              <a:solidFill>
                <a:srgbClr val="EA6527"/>
              </a:soli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035" y="3781772"/>
            <a:ext cx="856532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04040"/>
                </a:solidFill>
              </a:rPr>
              <a:t>Энергия, полученная из отходов на казанском заводе, может обеспечить город с населением в </a:t>
            </a:r>
            <a:r>
              <a:rPr lang="ru-RU" sz="2100" b="1" dirty="0">
                <a:solidFill>
                  <a:srgbClr val="EA6527"/>
                </a:solidFill>
              </a:rPr>
              <a:t>80 тысяч </a:t>
            </a:r>
            <a:r>
              <a:rPr lang="ru-RU" sz="2100" b="1" dirty="0" smtClean="0">
                <a:solidFill>
                  <a:srgbClr val="EA6527"/>
                </a:solidFill>
              </a:rPr>
              <a:t>человек.</a:t>
            </a:r>
            <a:endParaRPr lang="ru-RU" sz="2100" b="1" dirty="0">
              <a:solidFill>
                <a:srgbClr val="EA65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65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7" y="0"/>
            <a:ext cx="8977384" cy="503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AutoShape 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2" name="AutoShape 4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3" name="AutoShape 6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4" name="AutoShape 8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5" name="AutoShape 10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6" name="AutoShape 1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748713" y="4826000"/>
            <a:ext cx="301768" cy="169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950" y="4443958"/>
            <a:ext cx="2159794" cy="593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750" name="Группа 6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31757" name="Рисунок 13" descr="Логотип министерства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8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sp>
        <p:nvSpPr>
          <p:cNvPr id="31749" name="TextBox 8"/>
          <p:cNvSpPr txBox="1">
            <a:spLocks noChangeArrowheads="1"/>
          </p:cNvSpPr>
          <p:nvPr/>
        </p:nvSpPr>
        <p:spPr bwMode="auto">
          <a:xfrm>
            <a:off x="8748713" y="4826000"/>
            <a:ext cx="43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8EAEF13B-121D-440F-B6A5-A07A215065AA}" type="slidenum">
              <a:rPr lang="ru-RU" sz="1600">
                <a:solidFill>
                  <a:srgbClr val="404040"/>
                </a:solidFill>
              </a:rPr>
              <a:pPr algn="ctr" eaLnBrk="1" hangingPunct="1"/>
              <a:t>37</a:t>
            </a:fld>
            <a:endParaRPr lang="ru-RU" sz="16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66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D2E390E6-0A7C-4714-B25B-A6102EC0D90C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38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grpSp>
        <p:nvGrpSpPr>
          <p:cNvPr id="28677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28679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9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Группа 24"/>
          <p:cNvGrpSpPr>
            <a:grpSpLocks/>
          </p:cNvGrpSpPr>
          <p:nvPr/>
        </p:nvGrpSpPr>
        <p:grpSpPr bwMode="auto">
          <a:xfrm>
            <a:off x="4067942" y="1143000"/>
            <a:ext cx="5561013" cy="3305518"/>
            <a:chOff x="2231421" y="1130094"/>
            <a:chExt cx="4077656" cy="1484283"/>
          </a:xfrm>
        </p:grpSpPr>
        <p:sp>
          <p:nvSpPr>
            <p:cNvPr id="11" name="TextBox 26"/>
            <p:cNvSpPr txBox="1">
              <a:spLocks noChangeArrowheads="1"/>
            </p:cNvSpPr>
            <p:nvPr/>
          </p:nvSpPr>
          <p:spPr bwMode="auto">
            <a:xfrm>
              <a:off x="2231421" y="1130094"/>
              <a:ext cx="4077656" cy="1484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8000" b="1" dirty="0" smtClean="0">
                  <a:solidFill>
                    <a:srgbClr val="EA6527"/>
                  </a:solidFill>
                </a:rPr>
                <a:t>Свыше</a:t>
              </a:r>
            </a:p>
            <a:p>
              <a:pPr algn="ctr" eaLnBrk="1" hangingPunct="1"/>
              <a:r>
                <a:rPr lang="ru-RU" altLang="ru-RU" sz="8000" b="1" dirty="0" smtClean="0">
                  <a:solidFill>
                    <a:srgbClr val="EA6527"/>
                  </a:solidFill>
                </a:rPr>
                <a:t> </a:t>
              </a:r>
              <a:r>
                <a:rPr lang="ru-RU" altLang="ru-RU" sz="8000" b="1" dirty="0">
                  <a:solidFill>
                    <a:srgbClr val="EA6527"/>
                  </a:solidFill>
                </a:rPr>
                <a:t>1200</a:t>
              </a:r>
            </a:p>
          </p:txBody>
        </p: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2793033" y="2191989"/>
              <a:ext cx="2977710" cy="31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2000" b="1" dirty="0">
                  <a:solidFill>
                    <a:srgbClr val="404040"/>
                  </a:solidFill>
                  <a:latin typeface="+mn-lt"/>
                  <a:cs typeface="+mn-cs"/>
                </a:rPr>
                <a:t>с</a:t>
              </a:r>
              <a:r>
                <a:rPr lang="ru-RU" altLang="ru-RU" sz="2000" b="1" dirty="0" smtClean="0">
                  <a:solidFill>
                    <a:srgbClr val="404040"/>
                  </a:solidFill>
                  <a:latin typeface="+mn-lt"/>
                  <a:cs typeface="+mn-cs"/>
                </a:rPr>
                <a:t>валок ликвидировано в текущем году</a:t>
              </a:r>
              <a:endParaRPr lang="ru-RU" altLang="ru-RU" sz="2000" b="1" dirty="0">
                <a:solidFill>
                  <a:srgbClr val="40404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4925" y="50800"/>
            <a:ext cx="726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318299"/>
                </a:solidFill>
              </a:rPr>
              <a:t>Мероприятия по </a:t>
            </a:r>
            <a:r>
              <a:rPr lang="ru-RU" sz="2200" b="1" dirty="0">
                <a:solidFill>
                  <a:srgbClr val="318299"/>
                </a:solidFill>
              </a:rPr>
              <a:t>санитарной очистке </a:t>
            </a:r>
            <a:r>
              <a:rPr lang="ru-RU" sz="2200" b="1" dirty="0" smtClean="0">
                <a:solidFill>
                  <a:srgbClr val="318299"/>
                </a:solidFill>
              </a:rPr>
              <a:t>в </a:t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Республике </a:t>
            </a:r>
            <a:r>
              <a:rPr lang="ru-RU" sz="2200" b="1" dirty="0">
                <a:solidFill>
                  <a:srgbClr val="318299"/>
                </a:solidFill>
              </a:rPr>
              <a:t>Татарстан </a:t>
            </a:r>
          </a:p>
        </p:txBody>
      </p:sp>
      <p:pic>
        <p:nvPicPr>
          <p:cNvPr id="6146" name="Picture 2" descr="https://www.yuga.ru/media/88/60/svalka_musor_b04__462sd8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75606"/>
            <a:ext cx="4472707" cy="298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255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1D307101-FF25-4ADC-9FC8-00B862955BF2}" type="slidenum">
              <a:rPr lang="ru-RU" sz="1600">
                <a:solidFill>
                  <a:srgbClr val="404040"/>
                </a:solidFill>
              </a:rPr>
              <a:pPr algn="ctr" eaLnBrk="1" hangingPunct="1"/>
              <a:t>39</a:t>
            </a:fld>
            <a:endParaRPr lang="ru-RU" sz="1600">
              <a:solidFill>
                <a:srgbClr val="404040"/>
              </a:solidFill>
            </a:endParaRPr>
          </a:p>
        </p:txBody>
      </p:sp>
      <p:pic>
        <p:nvPicPr>
          <p:cNvPr id="9" name="Рисунок 13" descr="Логотип министерств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6" y="43850"/>
            <a:ext cx="8998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Год экологии и общественных пространств в </a:t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Республике Татарстан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13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60368" y="1419622"/>
            <a:ext cx="3734675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rgbClr val="404040"/>
                </a:solidFill>
              </a:rPr>
              <a:t>«Жизнь </a:t>
            </a:r>
            <a:r>
              <a:rPr lang="ru-RU" sz="2000" dirty="0">
                <a:solidFill>
                  <a:srgbClr val="404040"/>
                </a:solidFill>
              </a:rPr>
              <a:t>истинная есть </a:t>
            </a:r>
            <a:r>
              <a:rPr lang="ru-RU" sz="2000" dirty="0" smtClean="0">
                <a:solidFill>
                  <a:srgbClr val="404040"/>
                </a:solidFill>
              </a:rPr>
              <a:t>только </a:t>
            </a:r>
            <a:r>
              <a:rPr lang="ru-RU" sz="2000" dirty="0">
                <a:solidFill>
                  <a:srgbClr val="404040"/>
                </a:solidFill>
              </a:rPr>
              <a:t>та, </a:t>
            </a:r>
            <a:r>
              <a:rPr lang="ru-RU" sz="2000" dirty="0" smtClean="0">
                <a:solidFill>
                  <a:srgbClr val="404040"/>
                </a:solidFill>
              </a:rPr>
              <a:t>которая продолжает жизнь прошедшую, содействует благу жизни современной и благу жизни будущей».</a:t>
            </a:r>
          </a:p>
          <a:p>
            <a:pPr algn="r">
              <a:spcAft>
                <a:spcPts val="600"/>
              </a:spcAft>
            </a:pPr>
            <a:r>
              <a:rPr lang="ru-RU" i="1" dirty="0">
                <a:solidFill>
                  <a:srgbClr val="404040"/>
                </a:solidFill>
              </a:rPr>
              <a:t>                       </a:t>
            </a:r>
            <a:r>
              <a:rPr lang="ru-RU" i="1" dirty="0" smtClean="0">
                <a:solidFill>
                  <a:srgbClr val="404040"/>
                </a:solidFill>
              </a:rPr>
              <a:t>          Лев Толстой, писатель, классик мировой литературы</a:t>
            </a:r>
            <a:endParaRPr lang="ru-RU" i="1" dirty="0">
              <a:solidFill>
                <a:srgbClr val="40404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" y="1131590"/>
            <a:ext cx="4900262" cy="275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725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1D307101-FF25-4ADC-9FC8-00B862955BF2}" type="slidenum">
              <a:rPr lang="ru-RU" sz="1600">
                <a:solidFill>
                  <a:srgbClr val="404040"/>
                </a:solidFill>
              </a:rPr>
              <a:pPr algn="ctr" eaLnBrk="1" hangingPunct="1"/>
              <a:t>4</a:t>
            </a:fld>
            <a:endParaRPr lang="ru-RU" sz="1600">
              <a:solidFill>
                <a:srgbClr val="404040"/>
              </a:solidFill>
            </a:endParaRPr>
          </a:p>
        </p:txBody>
      </p:sp>
      <p:sp>
        <p:nvSpPr>
          <p:cNvPr id="3075" name="Прямоугольник 21"/>
          <p:cNvSpPr>
            <a:spLocks noChangeArrowheads="1"/>
          </p:cNvSpPr>
          <p:nvPr/>
        </p:nvSpPr>
        <p:spPr bwMode="auto">
          <a:xfrm>
            <a:off x="-2628900" y="-649288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и</a:t>
            </a:r>
          </a:p>
        </p:txBody>
      </p:sp>
      <p:pic>
        <p:nvPicPr>
          <p:cNvPr id="9" name="Рисунок 13" descr="Логотип министерства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6" r="49944"/>
          <a:stretch>
            <a:fillRect/>
          </a:stretch>
        </p:blipFill>
        <p:spPr bwMode="auto">
          <a:xfrm>
            <a:off x="107504" y="4633704"/>
            <a:ext cx="441643" cy="44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486917" y="463006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Министерство экологии </a:t>
            </a:r>
            <a:endParaRPr lang="en-US" sz="1000" dirty="0">
              <a:solidFill>
                <a:srgbClr val="595959"/>
              </a:solidFill>
            </a:endParaRPr>
          </a:p>
          <a:p>
            <a:pPr eaLnBrk="1" hangingPunct="1">
              <a:lnSpc>
                <a:spcPct val="114000"/>
              </a:lnSpc>
            </a:pPr>
            <a:r>
              <a:rPr lang="ru-RU" sz="1000" dirty="0">
                <a:solidFill>
                  <a:srgbClr val="595959"/>
                </a:solidFill>
              </a:rPr>
              <a:t>и природных ресурсов</a:t>
            </a:r>
            <a:r>
              <a:rPr lang="en-US" sz="1000" dirty="0">
                <a:solidFill>
                  <a:srgbClr val="595959"/>
                </a:solidFill>
              </a:rPr>
              <a:t> РТ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599" y="43850"/>
            <a:ext cx="8998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318299"/>
                </a:solidFill>
              </a:rPr>
              <a:t>Распоряжением </a:t>
            </a:r>
            <a:r>
              <a:rPr lang="ru-RU" sz="2200" b="1" dirty="0">
                <a:solidFill>
                  <a:srgbClr val="318299"/>
                </a:solidFill>
              </a:rPr>
              <a:t>Кабинета Министров Республики </a:t>
            </a:r>
            <a:endParaRPr lang="ru-RU" sz="2200" b="1" dirty="0" smtClean="0">
              <a:solidFill>
                <a:srgbClr val="318299"/>
              </a:solidFill>
            </a:endParaRPr>
          </a:p>
          <a:p>
            <a:r>
              <a:rPr lang="ru-RU" sz="2200" b="1" dirty="0" smtClean="0">
                <a:solidFill>
                  <a:srgbClr val="318299"/>
                </a:solidFill>
              </a:rPr>
              <a:t>Татарстан </a:t>
            </a:r>
            <a:r>
              <a:rPr lang="ru-RU" sz="2200" b="1" dirty="0">
                <a:solidFill>
                  <a:srgbClr val="318299"/>
                </a:solidFill>
              </a:rPr>
              <a:t>от 21.01.2017 № 86-р утверждён План </a:t>
            </a:r>
            <a:endParaRPr lang="ru-RU" sz="2200" b="1" dirty="0" smtClean="0">
              <a:solidFill>
                <a:srgbClr val="318299"/>
              </a:solidFill>
            </a:endParaRPr>
          </a:p>
          <a:p>
            <a:r>
              <a:rPr lang="ru-RU" sz="2200" b="1" dirty="0" smtClean="0">
                <a:solidFill>
                  <a:srgbClr val="318299"/>
                </a:solidFill>
              </a:rPr>
              <a:t>мероприятий по </a:t>
            </a:r>
            <a:r>
              <a:rPr lang="ru-RU" sz="2200" b="1" dirty="0">
                <a:solidFill>
                  <a:srgbClr val="318299"/>
                </a:solidFill>
              </a:rPr>
              <a:t>проведению в 2017 году в Республике Татарстан </a:t>
            </a:r>
            <a:endParaRPr lang="ru-RU" sz="2200" b="1" dirty="0" smtClean="0">
              <a:solidFill>
                <a:srgbClr val="318299"/>
              </a:solidFill>
            </a:endParaRPr>
          </a:p>
          <a:p>
            <a:r>
              <a:rPr lang="ru-RU" sz="2200" b="1" dirty="0" smtClean="0">
                <a:solidFill>
                  <a:srgbClr val="318299"/>
                </a:solidFill>
              </a:rPr>
              <a:t>Года </a:t>
            </a:r>
            <a:r>
              <a:rPr lang="ru-RU" sz="2200" b="1" dirty="0">
                <a:solidFill>
                  <a:srgbClr val="318299"/>
                </a:solidFill>
              </a:rPr>
              <a:t>экологии и общественных </a:t>
            </a:r>
            <a:r>
              <a:rPr lang="ru-RU" sz="2200" b="1" dirty="0" smtClean="0">
                <a:solidFill>
                  <a:srgbClr val="318299"/>
                </a:solidFill>
              </a:rPr>
              <a:t>пространств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3" t="14488" r="35833" b="30603"/>
          <a:stretch/>
        </p:blipFill>
        <p:spPr bwMode="auto">
          <a:xfrm>
            <a:off x="2724147" y="1490400"/>
            <a:ext cx="3625800" cy="3490529"/>
          </a:xfrm>
          <a:prstGeom prst="rect">
            <a:avLst/>
          </a:prstGeom>
          <a:noFill/>
          <a:ln w="9525">
            <a:solidFill>
              <a:srgbClr val="3182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125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D2E390E6-0A7C-4714-B25B-A6102EC0D90C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40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grpSp>
        <p:nvGrpSpPr>
          <p:cNvPr id="28677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28679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9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3419872" y="555526"/>
            <a:ext cx="568863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Статья 53, п.1</a:t>
            </a:r>
          </a:p>
          <a:p>
            <a:pPr eaLnBrk="1" hangingPunct="1"/>
            <a:r>
              <a:rPr lang="ru-RU" altLang="ru-RU" sz="2000" dirty="0" smtClean="0">
                <a:solidFill>
                  <a:srgbClr val="404040"/>
                </a:solidFill>
                <a:latin typeface="+mn-lt"/>
                <a:cs typeface="+mn-cs"/>
              </a:rPr>
              <a:t>Каждый </a:t>
            </a:r>
            <a:r>
              <a:rPr lang="ru-RU" altLang="ru-RU" sz="2000" dirty="0">
                <a:solidFill>
                  <a:srgbClr val="404040"/>
                </a:solidFill>
                <a:latin typeface="+mn-lt"/>
                <a:cs typeface="+mn-cs"/>
              </a:rPr>
              <a:t>в Республике Татарстан имеет право на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благоприятную окружающую среду</a:t>
            </a:r>
            <a:r>
              <a:rPr lang="ru-RU" altLang="ru-RU" sz="2000" dirty="0">
                <a:solidFill>
                  <a:srgbClr val="404040"/>
                </a:solidFill>
                <a:latin typeface="+mn-lt"/>
                <a:cs typeface="+mn-cs"/>
              </a:rPr>
              <a:t>, достоверную информацию о ее состоянии и на возмещение ущерба, причиненного его здоровью или имуществу экологическим правонарушением.</a:t>
            </a:r>
          </a:p>
        </p:txBody>
      </p:sp>
      <p:pic>
        <p:nvPicPr>
          <p:cNvPr id="2" name="Picture 2" descr="https://rostov.press/uploads/posts/2017/08/31/914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95" y="252616"/>
            <a:ext cx="2860501" cy="42907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3422908" y="2479853"/>
            <a:ext cx="56135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404040"/>
                </a:solidFill>
                <a:latin typeface="+mn-lt"/>
                <a:cs typeface="+mn-cs"/>
              </a:rPr>
              <a:t>Статья 53</a:t>
            </a:r>
            <a:r>
              <a:rPr lang="ru-RU" altLang="ru-RU" sz="2000" b="1" smtClean="0">
                <a:solidFill>
                  <a:srgbClr val="404040"/>
                </a:solidFill>
                <a:latin typeface="+mn-lt"/>
                <a:cs typeface="+mn-cs"/>
              </a:rPr>
              <a:t>, </a:t>
            </a:r>
            <a:r>
              <a:rPr lang="ru-RU" altLang="ru-RU" sz="2000" b="1" smtClean="0">
                <a:solidFill>
                  <a:srgbClr val="404040"/>
                </a:solidFill>
                <a:latin typeface="+mn-lt"/>
                <a:cs typeface="+mn-cs"/>
              </a:rPr>
              <a:t>п.2</a:t>
            </a:r>
            <a:endParaRPr lang="ru-RU" altLang="ru-RU" sz="2000" b="1" dirty="0" smtClean="0">
              <a:solidFill>
                <a:srgbClr val="404040"/>
              </a:solidFill>
              <a:latin typeface="+mn-lt"/>
              <a:cs typeface="+mn-cs"/>
            </a:endParaRPr>
          </a:p>
          <a:p>
            <a:pPr eaLnBrk="1" hangingPunct="1"/>
            <a:r>
              <a:rPr lang="ru-RU" altLang="ru-RU" sz="2000" dirty="0">
                <a:solidFill>
                  <a:srgbClr val="404040"/>
                </a:solidFill>
                <a:latin typeface="+mn-lt"/>
                <a:cs typeface="+mn-cs"/>
              </a:rPr>
              <a:t>Государство обеспечивает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экологическую безопасность </a:t>
            </a:r>
            <a:r>
              <a:rPr lang="ru-RU" altLang="ru-RU" sz="2000" dirty="0">
                <a:solidFill>
                  <a:srgbClr val="404040"/>
                </a:solidFill>
                <a:latin typeface="+mn-lt"/>
                <a:cs typeface="+mn-cs"/>
              </a:rPr>
              <a:t>и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 </a:t>
            </a:r>
            <a:r>
              <a:rPr lang="ru-RU" altLang="ru-RU" sz="2000" dirty="0">
                <a:solidFill>
                  <a:srgbClr val="404040"/>
                </a:solidFill>
                <a:latin typeface="+mn-lt"/>
                <a:cs typeface="+mn-cs"/>
              </a:rPr>
              <a:t>рациональное природопользование, принимает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меры по сохранению и оздоровлению окружающей среды, </a:t>
            </a:r>
            <a:r>
              <a:rPr lang="ru-RU" altLang="ru-RU" sz="2000" dirty="0">
                <a:solidFill>
                  <a:srgbClr val="404040"/>
                </a:solidFill>
                <a:latin typeface="+mn-lt"/>
                <a:cs typeface="+mn-cs"/>
              </a:rPr>
              <a:t>поощряет деятельность, способствующую </a:t>
            </a:r>
            <a:r>
              <a:rPr lang="ru-RU" altLang="ru-RU" sz="2000" b="1" dirty="0">
                <a:solidFill>
                  <a:srgbClr val="404040"/>
                </a:solidFill>
                <a:latin typeface="+mn-lt"/>
                <a:cs typeface="+mn-cs"/>
              </a:rPr>
              <a:t>обеспечению экологического и санитарно-эпидемиологического благополучия.</a:t>
            </a:r>
          </a:p>
        </p:txBody>
      </p:sp>
    </p:spTree>
    <p:extLst>
      <p:ext uri="{BB962C8B-B14F-4D97-AF65-F5344CB8AC3E}">
        <p14:creationId xmlns:p14="http://schemas.microsoft.com/office/powerpoint/2010/main" val="3236239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D2E390E6-0A7C-4714-B25B-A6102EC0D90C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41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grpSp>
        <p:nvGrpSpPr>
          <p:cNvPr id="28677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28679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0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9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4932040" y="1433979"/>
            <a:ext cx="406093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200" b="1" dirty="0" smtClean="0">
                <a:solidFill>
                  <a:srgbClr val="404040"/>
                </a:solidFill>
                <a:latin typeface="+mn-lt"/>
                <a:cs typeface="+mn-cs"/>
              </a:rPr>
              <a:t>В рейтинге независимой Общероссийской Общественной Организации «Зеленый Патруль»</a:t>
            </a:r>
          </a:p>
          <a:p>
            <a:pPr eaLnBrk="1" hangingPunct="1"/>
            <a:r>
              <a:rPr lang="ru-RU" altLang="ru-RU" sz="2200" b="1" dirty="0" smtClean="0">
                <a:solidFill>
                  <a:srgbClr val="404040"/>
                </a:solidFill>
                <a:latin typeface="+mn-lt"/>
                <a:cs typeface="+mn-cs"/>
              </a:rPr>
              <a:t>Республика Татарстан входит в список </a:t>
            </a:r>
            <a:r>
              <a:rPr lang="ru-RU" altLang="ru-RU" sz="2200" b="1" dirty="0" smtClean="0">
                <a:solidFill>
                  <a:srgbClr val="EA6527"/>
                </a:solidFill>
                <a:latin typeface="+mn-lt"/>
                <a:cs typeface="+mn-cs"/>
              </a:rPr>
              <a:t>25</a:t>
            </a:r>
            <a:r>
              <a:rPr lang="ru-RU" altLang="ru-RU" sz="2200" b="1" dirty="0" smtClean="0">
                <a:solidFill>
                  <a:srgbClr val="404040"/>
                </a:solidFill>
                <a:latin typeface="+mn-lt"/>
                <a:cs typeface="+mn-cs"/>
              </a:rPr>
              <a:t> Экологически благополучных субъектов Российской Федерации.</a:t>
            </a:r>
            <a:endParaRPr lang="ru-RU" altLang="ru-RU" sz="2200" b="1" dirty="0">
              <a:solidFill>
                <a:srgbClr val="404040"/>
              </a:solidFill>
              <a:latin typeface="+mn-lt"/>
              <a:cs typeface="+mn-cs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4924" y="473991"/>
            <a:ext cx="89295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318299"/>
                </a:solidFill>
              </a:rPr>
              <a:t>В Республике Татарстан ведется системная работа по </a:t>
            </a:r>
            <a:br>
              <a:rPr lang="ru-RU" sz="2200" b="1" dirty="0" smtClean="0">
                <a:solidFill>
                  <a:srgbClr val="318299"/>
                </a:solidFill>
              </a:rPr>
            </a:br>
            <a:r>
              <a:rPr lang="ru-RU" sz="2200" b="1" dirty="0" smtClean="0">
                <a:solidFill>
                  <a:srgbClr val="318299"/>
                </a:solidFill>
              </a:rPr>
              <a:t>улучшению экологической ситуации, которая приносит свои плоды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" y="1419622"/>
            <a:ext cx="4399057" cy="302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558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Box 8"/>
          <p:cNvSpPr txBox="1">
            <a:spLocks noChangeArrowheads="1"/>
          </p:cNvSpPr>
          <p:nvPr/>
        </p:nvSpPr>
        <p:spPr bwMode="auto">
          <a:xfrm>
            <a:off x="8748713" y="4826000"/>
            <a:ext cx="43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8EAEF13B-121D-440F-B6A5-A07A215065AA}" type="slidenum">
              <a:rPr lang="ru-RU" sz="1600">
                <a:solidFill>
                  <a:srgbClr val="404040"/>
                </a:solidFill>
              </a:rPr>
              <a:pPr algn="ctr" eaLnBrk="1" hangingPunct="1"/>
              <a:t>5</a:t>
            </a:fld>
            <a:endParaRPr lang="ru-RU" sz="1600">
              <a:solidFill>
                <a:srgbClr val="404040"/>
              </a:solidFill>
            </a:endParaRPr>
          </a:p>
        </p:txBody>
      </p:sp>
      <p:grpSp>
        <p:nvGrpSpPr>
          <p:cNvPr id="31750" name="Группа 6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31757" name="Рисунок 13" descr="Логотип министерства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8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sp>
        <p:nvSpPr>
          <p:cNvPr id="31751" name="AutoShape 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2" name="AutoShape 4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3" name="AutoShape 6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4" name="AutoShape 8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5" name="AutoShape 10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6" name="AutoShape 1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48844" y="987574"/>
            <a:ext cx="44303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>
                <a:solidFill>
                  <a:srgbClr val="404040"/>
                </a:solidFill>
              </a:rPr>
              <a:t>С</a:t>
            </a:r>
            <a:r>
              <a:rPr lang="ru-RU" sz="2400" dirty="0" smtClean="0">
                <a:solidFill>
                  <a:srgbClr val="404040"/>
                </a:solidFill>
              </a:rPr>
              <a:t>овместная Коллегия Министерства </a:t>
            </a:r>
            <a:r>
              <a:rPr lang="ru-RU" sz="2400" dirty="0">
                <a:solidFill>
                  <a:srgbClr val="404040"/>
                </a:solidFill>
              </a:rPr>
              <a:t>экологии</a:t>
            </a:r>
            <a:br>
              <a:rPr lang="ru-RU" sz="2400" dirty="0">
                <a:solidFill>
                  <a:srgbClr val="404040"/>
                </a:solidFill>
              </a:rPr>
            </a:br>
            <a:r>
              <a:rPr lang="ru-RU" sz="2400" dirty="0">
                <a:solidFill>
                  <a:srgbClr val="404040"/>
                </a:solidFill>
              </a:rPr>
              <a:t>и природных ресурсов Республики Татарстан и </a:t>
            </a:r>
            <a:br>
              <a:rPr lang="ru-RU" sz="2400" dirty="0">
                <a:solidFill>
                  <a:srgbClr val="404040"/>
                </a:solidFill>
              </a:rPr>
            </a:br>
            <a:r>
              <a:rPr lang="ru-RU" sz="2400" dirty="0">
                <a:solidFill>
                  <a:srgbClr val="404040"/>
                </a:solidFill>
              </a:rPr>
              <a:t>Управления федеральной службы по надзору в сфере природопользования по Республике </a:t>
            </a:r>
            <a:r>
              <a:rPr lang="ru-RU" sz="2400" dirty="0" smtClean="0">
                <a:solidFill>
                  <a:srgbClr val="404040"/>
                </a:solidFill>
              </a:rPr>
              <a:t>Татарстан.</a:t>
            </a:r>
            <a:endParaRPr lang="ru-RU" sz="2400" dirty="0">
              <a:solidFill>
                <a:srgbClr val="404040"/>
              </a:solidFill>
            </a:endParaRPr>
          </a:p>
        </p:txBody>
      </p:sp>
      <p:pic>
        <p:nvPicPr>
          <p:cNvPr id="2050" name="Picture 2" descr="X:\PS ПРЕСС-СЛУЖБА\ФОТО\ААА\крллегия РПН Хлопонин, Песошин, Абд, Сидор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0" y="1252968"/>
            <a:ext cx="4191286" cy="278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4925" y="50800"/>
            <a:ext cx="726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318299"/>
                </a:solidFill>
              </a:rPr>
              <a:t>Одно из первых мероприятий в рамках Года экологии и общественных пространств в Республике Татарстан</a:t>
            </a:r>
            <a:endParaRPr lang="ru-RU" sz="2200" b="1" dirty="0">
              <a:solidFill>
                <a:srgbClr val="3182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8087" y="4083918"/>
            <a:ext cx="702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b="1" dirty="0" smtClean="0">
                <a:solidFill>
                  <a:srgbClr val="404040"/>
                </a:solidFill>
              </a:rPr>
              <a:t>Подведены итоги 2016 года и поставлены задачи на 2017 год</a:t>
            </a:r>
            <a:endParaRPr lang="ru-RU" sz="2000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7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Box 8"/>
          <p:cNvSpPr txBox="1">
            <a:spLocks noChangeArrowheads="1"/>
          </p:cNvSpPr>
          <p:nvPr/>
        </p:nvSpPr>
        <p:spPr bwMode="auto">
          <a:xfrm>
            <a:off x="8748713" y="4826000"/>
            <a:ext cx="43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8EAEF13B-121D-440F-B6A5-A07A215065AA}" type="slidenum">
              <a:rPr lang="ru-RU" sz="1600">
                <a:solidFill>
                  <a:srgbClr val="404040"/>
                </a:solidFill>
              </a:rPr>
              <a:pPr algn="ctr" eaLnBrk="1" hangingPunct="1"/>
              <a:t>6</a:t>
            </a:fld>
            <a:endParaRPr lang="ru-RU" sz="1600">
              <a:solidFill>
                <a:srgbClr val="404040"/>
              </a:solidFill>
            </a:endParaRPr>
          </a:p>
        </p:txBody>
      </p:sp>
      <p:grpSp>
        <p:nvGrpSpPr>
          <p:cNvPr id="31750" name="Группа 6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31757" name="Рисунок 13" descr="Логотип министерства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8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sp>
        <p:nvSpPr>
          <p:cNvPr id="31751" name="AutoShape 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2" name="AutoShape 4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3" name="AutoShape 6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4" name="AutoShape 8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5" name="AutoShape 10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6" name="AutoShape 1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750197" y="987574"/>
            <a:ext cx="44303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/>
              <a:t>Сохранение водных ресурсов, строительство и модернизация очистных сооружений, применение новейших технологий при обращении с отходами, восстановление лесных </a:t>
            </a:r>
            <a:r>
              <a:rPr lang="ru-RU" sz="2400" dirty="0" smtClean="0"/>
              <a:t>массивов и другие</a:t>
            </a:r>
            <a:r>
              <a:rPr lang="ru-RU" sz="2400" dirty="0"/>
              <a:t> темы </a:t>
            </a:r>
            <a:r>
              <a:rPr lang="ru-RU" sz="2400" dirty="0" smtClean="0"/>
              <a:t>обсудили </a:t>
            </a:r>
            <a:r>
              <a:rPr lang="ru-RU" sz="2400" dirty="0"/>
              <a:t>профессиональные </a:t>
            </a:r>
            <a:r>
              <a:rPr lang="ru-RU" sz="2400" dirty="0" smtClean="0"/>
              <a:t>экологи.</a:t>
            </a:r>
            <a:endParaRPr lang="ru-RU" sz="2400" dirty="0">
              <a:solidFill>
                <a:srgbClr val="404040"/>
              </a:solidFill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4925" y="50800"/>
            <a:ext cx="726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318299"/>
                </a:solidFill>
              </a:rPr>
              <a:t>Проведение Федерального экологического совета в </a:t>
            </a:r>
            <a:r>
              <a:rPr lang="ru-RU" sz="2200" b="1" dirty="0" err="1" smtClean="0">
                <a:solidFill>
                  <a:srgbClr val="318299"/>
                </a:solidFill>
              </a:rPr>
              <a:t>г.Казани</a:t>
            </a:r>
            <a:endParaRPr lang="ru-RU" sz="2200" b="1" dirty="0">
              <a:solidFill>
                <a:srgbClr val="318299"/>
              </a:solidFill>
            </a:endParaRPr>
          </a:p>
        </p:txBody>
      </p:sp>
      <p:pic>
        <p:nvPicPr>
          <p:cNvPr id="3074" name="Picture 2" descr="http://www.vniiecology.ru/images/Illustrations/NEWS/2017_06_16/2017_06_16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3" y="1015008"/>
            <a:ext cx="4516371" cy="315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54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5"/>
          <p:cNvSpPr txBox="1">
            <a:spLocks noChangeArrowheads="1"/>
          </p:cNvSpPr>
          <p:nvPr/>
        </p:nvSpPr>
        <p:spPr bwMode="auto">
          <a:xfrm>
            <a:off x="34925" y="50800"/>
            <a:ext cx="726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 smtClean="0">
                <a:solidFill>
                  <a:srgbClr val="318299"/>
                </a:solidFill>
              </a:rPr>
              <a:t>В </a:t>
            </a:r>
            <a:r>
              <a:rPr lang="en-US" sz="2400" b="1" dirty="0" err="1" smtClean="0">
                <a:solidFill>
                  <a:srgbClr val="318299"/>
                </a:solidFill>
              </a:rPr>
              <a:t>Казанском</a:t>
            </a:r>
            <a:r>
              <a:rPr lang="en-US" sz="2400" b="1" dirty="0" smtClean="0">
                <a:solidFill>
                  <a:srgbClr val="318299"/>
                </a:solidFill>
              </a:rPr>
              <a:t> </a:t>
            </a:r>
            <a:r>
              <a:rPr lang="en-US" sz="2400" b="1" dirty="0" err="1" smtClean="0">
                <a:solidFill>
                  <a:srgbClr val="318299"/>
                </a:solidFill>
              </a:rPr>
              <a:t>Федеральном</a:t>
            </a:r>
            <a:r>
              <a:rPr lang="en-US" sz="2400" b="1" dirty="0" smtClean="0">
                <a:solidFill>
                  <a:srgbClr val="318299"/>
                </a:solidFill>
              </a:rPr>
              <a:t> </a:t>
            </a:r>
            <a:r>
              <a:rPr lang="en-US" sz="2400" b="1" dirty="0" err="1" smtClean="0">
                <a:solidFill>
                  <a:srgbClr val="318299"/>
                </a:solidFill>
              </a:rPr>
              <a:t>Университете</a:t>
            </a:r>
            <a:r>
              <a:rPr lang="ru-RU" sz="2400" b="1" dirty="0" smtClean="0">
                <a:solidFill>
                  <a:srgbClr val="318299"/>
                </a:solidFill>
              </a:rPr>
              <a:t> </a:t>
            </a:r>
            <a:r>
              <a:rPr lang="en-US" sz="2400" b="1" dirty="0" err="1" smtClean="0">
                <a:solidFill>
                  <a:srgbClr val="318299"/>
                </a:solidFill>
              </a:rPr>
              <a:t>прошёл</a:t>
            </a:r>
            <a:r>
              <a:rPr lang="en-US" sz="2400" b="1" dirty="0" smtClean="0">
                <a:solidFill>
                  <a:srgbClr val="318299"/>
                </a:solidFill>
              </a:rPr>
              <a:t> </a:t>
            </a:r>
            <a:r>
              <a:rPr lang="ru-RU" sz="2400" b="1" dirty="0" smtClean="0">
                <a:solidFill>
                  <a:srgbClr val="318299"/>
                </a:solidFill>
              </a:rPr>
              <a:t>«</a:t>
            </a:r>
            <a:r>
              <a:rPr lang="en-US" sz="2400" b="1" dirty="0" smtClean="0">
                <a:solidFill>
                  <a:srgbClr val="318299"/>
                </a:solidFill>
              </a:rPr>
              <a:t>к</a:t>
            </a:r>
            <a:r>
              <a:rPr lang="ru-RU" sz="2400" b="1" dirty="0" err="1" smtClean="0">
                <a:solidFill>
                  <a:srgbClr val="318299"/>
                </a:solidFill>
              </a:rPr>
              <a:t>ругл</a:t>
            </a:r>
            <a:r>
              <a:rPr lang="en-US" sz="2400" b="1" dirty="0" err="1">
                <a:solidFill>
                  <a:srgbClr val="318299"/>
                </a:solidFill>
              </a:rPr>
              <a:t>ый</a:t>
            </a:r>
            <a:r>
              <a:rPr lang="ru-RU" sz="2400" b="1" dirty="0">
                <a:solidFill>
                  <a:srgbClr val="318299"/>
                </a:solidFill>
              </a:rPr>
              <a:t> </a:t>
            </a:r>
            <a:r>
              <a:rPr lang="ru-RU" sz="2400" b="1" dirty="0" smtClean="0">
                <a:solidFill>
                  <a:srgbClr val="318299"/>
                </a:solidFill>
              </a:rPr>
              <a:t>стол»</a:t>
            </a:r>
            <a:r>
              <a:rPr lang="en-US" sz="2400" b="1" dirty="0" smtClean="0">
                <a:solidFill>
                  <a:srgbClr val="318299"/>
                </a:solidFill>
              </a:rPr>
              <a:t> </a:t>
            </a:r>
            <a:r>
              <a:rPr lang="ru-RU" sz="2400" b="1" dirty="0" smtClean="0">
                <a:solidFill>
                  <a:srgbClr val="318299"/>
                </a:solidFill>
              </a:rPr>
              <a:t>по </a:t>
            </a:r>
            <a:r>
              <a:rPr lang="en-US" sz="2400" b="1" dirty="0" err="1" smtClean="0">
                <a:solidFill>
                  <a:srgbClr val="318299"/>
                </a:solidFill>
              </a:rPr>
              <a:t>теме</a:t>
            </a:r>
            <a:r>
              <a:rPr lang="en-US" sz="2400" b="1" dirty="0" smtClean="0">
                <a:solidFill>
                  <a:srgbClr val="318299"/>
                </a:solidFill>
              </a:rPr>
              <a:t> </a:t>
            </a:r>
            <a:r>
              <a:rPr lang="ru-RU" sz="2400" b="1" dirty="0" smtClean="0">
                <a:solidFill>
                  <a:srgbClr val="318299"/>
                </a:solidFill>
              </a:rPr>
              <a:t>экологии</a:t>
            </a:r>
            <a:endParaRPr lang="ru-RU" sz="2400" b="1" dirty="0">
              <a:solidFill>
                <a:srgbClr val="318299"/>
              </a:solidFill>
            </a:endParaRPr>
          </a:p>
        </p:txBody>
      </p:sp>
      <p:sp>
        <p:nvSpPr>
          <p:cNvPr id="3075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fld id="{B27F95FA-93F9-401E-9FDE-9AB7C99A2C3A}" type="slidenum">
              <a:rPr lang="ru-RU" sz="1600">
                <a:solidFill>
                  <a:srgbClr val="404040"/>
                </a:solidFill>
              </a:rPr>
              <a:pPr algn="ctr"/>
              <a:t>7</a:t>
            </a:fld>
            <a:endParaRPr lang="ru-RU" sz="1600">
              <a:solidFill>
                <a:srgbClr val="404040"/>
              </a:solidFill>
            </a:endParaRPr>
          </a:p>
        </p:txBody>
      </p:sp>
      <p:grpSp>
        <p:nvGrpSpPr>
          <p:cNvPr id="3076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3081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sz="1000">
                <a:solidFill>
                  <a:srgbClr val="595959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10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X:\УПРАВЛЕНИЕ ИНФОРМ. АНАЛИТИЧ ДЕЯТЕЛЬНОСТИ\АЛЬМИЕВ\фото\20255_pi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/>
          <a:stretch/>
        </p:blipFill>
        <p:spPr bwMode="auto">
          <a:xfrm>
            <a:off x="62715" y="1059582"/>
            <a:ext cx="4431743" cy="327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66466" y="915566"/>
            <a:ext cx="454203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dirty="0" smtClean="0"/>
              <a:t>В формате </a:t>
            </a:r>
            <a:r>
              <a:rPr lang="ru-RU" sz="2200" b="1" dirty="0"/>
              <a:t>«круглого стола» с участием руководителей комиссий представительных органов муниципальных районов и городских округов состоялось выездное заседание </a:t>
            </a:r>
            <a:r>
              <a:rPr lang="ru-RU" sz="2200" b="1" dirty="0" smtClean="0"/>
              <a:t>Комитета Государственного Совета </a:t>
            </a:r>
            <a:r>
              <a:rPr lang="ru-RU" sz="2200" b="1" dirty="0"/>
              <a:t>по экологии, природопользованию, агропромышленной и продовольственной политике.</a:t>
            </a:r>
            <a:endParaRPr lang="ru-RU" sz="2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748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5"/>
          <p:cNvSpPr txBox="1">
            <a:spLocks noChangeArrowheads="1"/>
          </p:cNvSpPr>
          <p:nvPr/>
        </p:nvSpPr>
        <p:spPr bwMode="auto">
          <a:xfrm>
            <a:off x="34925" y="50800"/>
            <a:ext cx="726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 smtClean="0">
                <a:solidFill>
                  <a:srgbClr val="318299"/>
                </a:solidFill>
              </a:rPr>
              <a:t>В </a:t>
            </a:r>
            <a:r>
              <a:rPr lang="en-US" sz="2400" b="1" dirty="0" err="1" smtClean="0">
                <a:solidFill>
                  <a:srgbClr val="318299"/>
                </a:solidFill>
              </a:rPr>
              <a:t>Казанском</a:t>
            </a:r>
            <a:r>
              <a:rPr lang="en-US" sz="2400" b="1" dirty="0" smtClean="0">
                <a:solidFill>
                  <a:srgbClr val="318299"/>
                </a:solidFill>
              </a:rPr>
              <a:t> </a:t>
            </a:r>
            <a:r>
              <a:rPr lang="en-US" sz="2400" b="1" dirty="0" err="1" smtClean="0">
                <a:solidFill>
                  <a:srgbClr val="318299"/>
                </a:solidFill>
              </a:rPr>
              <a:t>Федеральном</a:t>
            </a:r>
            <a:r>
              <a:rPr lang="en-US" sz="2400" b="1" dirty="0" smtClean="0">
                <a:solidFill>
                  <a:srgbClr val="318299"/>
                </a:solidFill>
              </a:rPr>
              <a:t> </a:t>
            </a:r>
            <a:r>
              <a:rPr lang="en-US" sz="2400" b="1" dirty="0" err="1" smtClean="0">
                <a:solidFill>
                  <a:srgbClr val="318299"/>
                </a:solidFill>
              </a:rPr>
              <a:t>Университете</a:t>
            </a:r>
            <a:r>
              <a:rPr lang="ru-RU" sz="2400" b="1" dirty="0" smtClean="0">
                <a:solidFill>
                  <a:srgbClr val="318299"/>
                </a:solidFill>
              </a:rPr>
              <a:t> </a:t>
            </a:r>
            <a:r>
              <a:rPr lang="en-US" sz="2400" b="1" dirty="0" err="1" smtClean="0">
                <a:solidFill>
                  <a:srgbClr val="318299"/>
                </a:solidFill>
              </a:rPr>
              <a:t>прошёл</a:t>
            </a:r>
            <a:r>
              <a:rPr lang="en-US" sz="2400" b="1" dirty="0" smtClean="0">
                <a:solidFill>
                  <a:srgbClr val="318299"/>
                </a:solidFill>
              </a:rPr>
              <a:t> </a:t>
            </a:r>
            <a:r>
              <a:rPr lang="ru-RU" sz="2400" b="1" dirty="0" smtClean="0">
                <a:solidFill>
                  <a:srgbClr val="318299"/>
                </a:solidFill>
              </a:rPr>
              <a:t>«</a:t>
            </a:r>
            <a:r>
              <a:rPr lang="en-US" sz="2400" b="1" dirty="0" smtClean="0">
                <a:solidFill>
                  <a:srgbClr val="318299"/>
                </a:solidFill>
              </a:rPr>
              <a:t>к</a:t>
            </a:r>
            <a:r>
              <a:rPr lang="ru-RU" sz="2400" b="1" dirty="0" err="1" smtClean="0">
                <a:solidFill>
                  <a:srgbClr val="318299"/>
                </a:solidFill>
              </a:rPr>
              <a:t>ругл</a:t>
            </a:r>
            <a:r>
              <a:rPr lang="en-US" sz="2400" b="1" dirty="0" err="1">
                <a:solidFill>
                  <a:srgbClr val="318299"/>
                </a:solidFill>
              </a:rPr>
              <a:t>ый</a:t>
            </a:r>
            <a:r>
              <a:rPr lang="ru-RU" sz="2400" b="1" dirty="0">
                <a:solidFill>
                  <a:srgbClr val="318299"/>
                </a:solidFill>
              </a:rPr>
              <a:t> </a:t>
            </a:r>
            <a:r>
              <a:rPr lang="ru-RU" sz="2400" b="1" dirty="0" smtClean="0">
                <a:solidFill>
                  <a:srgbClr val="318299"/>
                </a:solidFill>
              </a:rPr>
              <a:t>стол» по </a:t>
            </a:r>
            <a:r>
              <a:rPr lang="en-US" sz="2400" b="1" dirty="0" err="1" smtClean="0">
                <a:solidFill>
                  <a:srgbClr val="318299"/>
                </a:solidFill>
              </a:rPr>
              <a:t>теме</a:t>
            </a:r>
            <a:r>
              <a:rPr lang="en-US" sz="2400" b="1" dirty="0" smtClean="0">
                <a:solidFill>
                  <a:srgbClr val="318299"/>
                </a:solidFill>
              </a:rPr>
              <a:t> </a:t>
            </a:r>
            <a:r>
              <a:rPr lang="ru-RU" sz="2400" b="1" dirty="0" smtClean="0">
                <a:solidFill>
                  <a:srgbClr val="318299"/>
                </a:solidFill>
              </a:rPr>
              <a:t>экологии</a:t>
            </a:r>
            <a:endParaRPr lang="ru-RU" sz="2400" b="1" dirty="0">
              <a:solidFill>
                <a:srgbClr val="318299"/>
              </a:solidFill>
            </a:endParaRPr>
          </a:p>
        </p:txBody>
      </p:sp>
      <p:sp>
        <p:nvSpPr>
          <p:cNvPr id="3075" name="TextBox 16"/>
          <p:cNvSpPr txBox="1">
            <a:spLocks noChangeArrowheads="1"/>
          </p:cNvSpPr>
          <p:nvPr/>
        </p:nvSpPr>
        <p:spPr bwMode="auto">
          <a:xfrm>
            <a:off x="8604250" y="4732338"/>
            <a:ext cx="527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fld id="{B27F95FA-93F9-401E-9FDE-9AB7C99A2C3A}" type="slidenum">
              <a:rPr lang="ru-RU" sz="1600">
                <a:solidFill>
                  <a:srgbClr val="404040"/>
                </a:solidFill>
              </a:rPr>
              <a:pPr algn="ctr"/>
              <a:t>8</a:t>
            </a:fld>
            <a:endParaRPr lang="ru-RU" sz="1600">
              <a:solidFill>
                <a:srgbClr val="404040"/>
              </a:solidFill>
            </a:endParaRPr>
          </a:p>
        </p:txBody>
      </p:sp>
      <p:grpSp>
        <p:nvGrpSpPr>
          <p:cNvPr id="3076" name="Группа 33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3081" name="Рисунок 13" descr="Логотип министерства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2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sz="1000">
                <a:solidFill>
                  <a:srgbClr val="595959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pic>
        <p:nvPicPr>
          <p:cNvPr id="10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X:\УПРАВЛЕНИЕ ИНФОРМ. АНАЛИТИЧ ДЕЯТЕЛЬНОСТИ\АЛЬМИЕВ\фото\20256_pi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" y="1131590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66466" y="863984"/>
            <a:ext cx="45420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/>
              <a:t>Депутаты, представители исполнительных органов государственной власти, надзорных ведомств обсудили вопросы обеспечения экологической безопасности, охраны окружающей среды, а также обменялись опытом реализации мер в рамках Года экологии в России и Татарстане.</a:t>
            </a:r>
            <a:endParaRPr lang="ru-RU" sz="2400" dirty="0">
              <a:solidFill>
                <a:srgbClr val="404040"/>
              </a:solidFill>
            </a:endParaRPr>
          </a:p>
        </p:txBody>
      </p:sp>
      <p:pic>
        <p:nvPicPr>
          <p:cNvPr id="2050" name="Picture 2" descr="X:\УПРАВЛЕНИЕ ИНФОРМ. АНАЛИТИЧ ДЕЯТЕЛЬНОСТИ\АЛЬМИЕВ\фото\20257_pi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5" y="1131590"/>
            <a:ext cx="442849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404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Box 15"/>
          <p:cNvSpPr txBox="1">
            <a:spLocks noChangeArrowheads="1"/>
          </p:cNvSpPr>
          <p:nvPr/>
        </p:nvSpPr>
        <p:spPr bwMode="auto">
          <a:xfrm>
            <a:off x="34925" y="36513"/>
            <a:ext cx="90138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318299"/>
                </a:solidFill>
              </a:rPr>
              <a:t>В Республике Татарстан проводятся различные </a:t>
            </a:r>
            <a:r>
              <a:rPr lang="ru-RU" altLang="ru-RU" sz="2400" b="1" dirty="0" smtClean="0">
                <a:solidFill>
                  <a:srgbClr val="318299"/>
                </a:solidFill>
              </a:rPr>
              <a:t/>
            </a:r>
            <a:br>
              <a:rPr lang="ru-RU" altLang="ru-RU" sz="2400" b="1" dirty="0" smtClean="0">
                <a:solidFill>
                  <a:srgbClr val="318299"/>
                </a:solidFill>
              </a:rPr>
            </a:br>
            <a:r>
              <a:rPr lang="ru-RU" altLang="ru-RU" sz="2400" b="1" dirty="0" smtClean="0">
                <a:solidFill>
                  <a:srgbClr val="318299"/>
                </a:solidFill>
              </a:rPr>
              <a:t>мероприятия </a:t>
            </a:r>
            <a:r>
              <a:rPr lang="ru-RU" altLang="ru-RU" sz="2400" b="1" dirty="0">
                <a:solidFill>
                  <a:srgbClr val="318299"/>
                </a:solidFill>
              </a:rPr>
              <a:t>по внедрению раздельного сбора </a:t>
            </a:r>
            <a:r>
              <a:rPr lang="ru-RU" altLang="ru-RU" sz="2400" b="1" dirty="0" smtClean="0">
                <a:solidFill>
                  <a:srgbClr val="318299"/>
                </a:solidFill>
              </a:rPr>
              <a:t/>
            </a:r>
            <a:br>
              <a:rPr lang="ru-RU" altLang="ru-RU" sz="2400" b="1" dirty="0" smtClean="0">
                <a:solidFill>
                  <a:srgbClr val="318299"/>
                </a:solidFill>
              </a:rPr>
            </a:br>
            <a:r>
              <a:rPr lang="ru-RU" altLang="ru-RU" sz="2400" b="1" dirty="0" smtClean="0">
                <a:solidFill>
                  <a:srgbClr val="318299"/>
                </a:solidFill>
              </a:rPr>
              <a:t>отходов</a:t>
            </a:r>
            <a:endParaRPr lang="ru-RU" altLang="ru-RU" sz="2400" b="1" dirty="0">
              <a:solidFill>
                <a:srgbClr val="318299"/>
              </a:solidFill>
            </a:endParaRPr>
          </a:p>
        </p:txBody>
      </p:sp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8748713" y="4826000"/>
            <a:ext cx="43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fld id="{04125C54-049C-45D6-BAAE-BB437F40F918}" type="slidenum">
              <a:rPr lang="ru-RU" altLang="ru-RU" sz="1600">
                <a:solidFill>
                  <a:srgbClr val="404040"/>
                </a:solidFill>
              </a:rPr>
              <a:pPr algn="ctr" eaLnBrk="1" hangingPunct="1"/>
              <a:t>9</a:t>
            </a:fld>
            <a:endParaRPr lang="ru-RU" altLang="ru-RU" sz="1600">
              <a:solidFill>
                <a:srgbClr val="404040"/>
              </a:solidFill>
            </a:endParaRPr>
          </a:p>
        </p:txBody>
      </p:sp>
      <p:grpSp>
        <p:nvGrpSpPr>
          <p:cNvPr id="32774" name="Группа 6"/>
          <p:cNvGrpSpPr>
            <a:grpSpLocks/>
          </p:cNvGrpSpPr>
          <p:nvPr/>
        </p:nvGrpSpPr>
        <p:grpSpPr bwMode="auto">
          <a:xfrm>
            <a:off x="107950" y="4630738"/>
            <a:ext cx="2208213" cy="461962"/>
            <a:chOff x="107504" y="4630068"/>
            <a:chExt cx="2208213" cy="461962"/>
          </a:xfrm>
        </p:grpSpPr>
        <p:pic>
          <p:nvPicPr>
            <p:cNvPr id="32781" name="Рисунок 13" descr="Логотип министерства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6" r="49944"/>
            <a:stretch>
              <a:fillRect/>
            </a:stretch>
          </p:blipFill>
          <p:spPr bwMode="auto">
            <a:xfrm>
              <a:off x="107504" y="4633704"/>
              <a:ext cx="441643" cy="443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2" name="TextBox 19"/>
            <p:cNvSpPr txBox="1">
              <a:spLocks noChangeArrowheads="1"/>
            </p:cNvSpPr>
            <p:nvPr/>
          </p:nvSpPr>
          <p:spPr bwMode="auto">
            <a:xfrm>
              <a:off x="486917" y="4630068"/>
              <a:ext cx="1828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Министерство экологии </a:t>
              </a:r>
              <a:endParaRPr lang="en-US" altLang="ru-RU" sz="1000">
                <a:solidFill>
                  <a:srgbClr val="595959"/>
                </a:solidFill>
              </a:endParaRPr>
            </a:p>
            <a:p>
              <a:pPr eaLnBrk="1" hangingPunct="1">
                <a:lnSpc>
                  <a:spcPct val="114000"/>
                </a:lnSpc>
              </a:pPr>
              <a:r>
                <a:rPr lang="ru-RU" altLang="ru-RU" sz="1000">
                  <a:solidFill>
                    <a:srgbClr val="595959"/>
                  </a:solidFill>
                </a:rPr>
                <a:t>и природных ресурсов</a:t>
              </a:r>
              <a:r>
                <a:rPr lang="en-US" altLang="ru-RU" sz="1000">
                  <a:solidFill>
                    <a:srgbClr val="595959"/>
                  </a:solidFill>
                </a:rPr>
                <a:t> РТ</a:t>
              </a:r>
            </a:p>
          </p:txBody>
        </p:sp>
      </p:grpSp>
      <p:sp>
        <p:nvSpPr>
          <p:cNvPr id="32775" name="AutoShape 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2776" name="AutoShape 4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2777" name="AutoShape 6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2778" name="AutoShape 8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2779" name="AutoShape 10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2780" name="AutoShape 12" descr="https://doc.tatar.ru/file/58d908d0ad95f9.59514231.jpg?DNSID=21d64951bb3964f456e8275f251b3e91"/>
          <p:cNvSpPr>
            <a:spLocks noChangeAspect="1" noChangeArrowheads="1"/>
          </p:cNvSpPr>
          <p:nvPr/>
        </p:nvSpPr>
        <p:spPr bwMode="auto">
          <a:xfrm>
            <a:off x="91757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pic>
        <p:nvPicPr>
          <p:cNvPr id="24" name="Picture 15" descr="https://ecologist.nethouse.ru/static/img/0000/0005/9304/59304424.8tkdj87cdv.W6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800"/>
            <a:ext cx="1872208" cy="8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agdeeva.ECOLOGI\AppData\Local\Microsoft\Windows\Temporary Internet Files\Content.Outlook\KR56XJXZ\66395190-c44a-47f4-9912-174d946b06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560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7054"/>
            <a:ext cx="3720455" cy="36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638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25735</TotalTime>
  <Words>1560</Words>
  <Application>Microsoft Office PowerPoint</Application>
  <PresentationFormat>Экран (16:9)</PresentationFormat>
  <Paragraphs>290</Paragraphs>
  <Slides>41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Гизатулина Лилия Наилевна</dc:creator>
  <cp:lastModifiedBy>Рустем</cp:lastModifiedBy>
  <cp:revision>1948</cp:revision>
  <cp:lastPrinted>2017-02-22T07:47:49Z</cp:lastPrinted>
  <dcterms:created xsi:type="dcterms:W3CDTF">2014-01-22T08:38:05Z</dcterms:created>
  <dcterms:modified xsi:type="dcterms:W3CDTF">2017-09-25T10:06:19Z</dcterms:modified>
</cp:coreProperties>
</file>